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2"/>
  </p:handoutMasterIdLst>
  <p:sldIdLst>
    <p:sldId id="1254" r:id="rId3"/>
    <p:sldId id="1255" r:id="rId4"/>
    <p:sldId id="1191" r:id="rId6"/>
    <p:sldId id="1218" r:id="rId7"/>
    <p:sldId id="1219" r:id="rId8"/>
    <p:sldId id="1220" r:id="rId9"/>
    <p:sldId id="1221" r:id="rId10"/>
    <p:sldId id="1222" r:id="rId11"/>
    <p:sldId id="1223" r:id="rId12"/>
    <p:sldId id="1225" r:id="rId13"/>
    <p:sldId id="1227" r:id="rId14"/>
    <p:sldId id="1228" r:id="rId15"/>
    <p:sldId id="1229" r:id="rId16"/>
    <p:sldId id="1230" r:id="rId17"/>
    <p:sldId id="1231" r:id="rId18"/>
    <p:sldId id="1245" r:id="rId19"/>
    <p:sldId id="1233" r:id="rId20"/>
    <p:sldId id="1279" r:id="rId21"/>
    <p:sldId id="1289" r:id="rId22"/>
    <p:sldId id="1234" r:id="rId23"/>
    <p:sldId id="1242" r:id="rId24"/>
    <p:sldId id="1244" r:id="rId25"/>
    <p:sldId id="1288" r:id="rId26"/>
    <p:sldId id="1235" r:id="rId27"/>
    <p:sldId id="1236" r:id="rId28"/>
    <p:sldId id="1246" r:id="rId29"/>
    <p:sldId id="1248" r:id="rId30"/>
    <p:sldId id="1278" r:id="rId31"/>
  </p:sldIdLst>
  <p:sldSz cx="10058400" cy="77724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Zhijian Wu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6AFFFF"/>
    <a:srgbClr val="49FFFF"/>
    <a:srgbClr val="00CC00"/>
    <a:srgbClr val="009900"/>
    <a:srgbClr val="74FFFF"/>
    <a:srgbClr val="78F1FE"/>
    <a:srgbClr val="81EFF5"/>
    <a:srgbClr val="A6EC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6" autoAdjust="0"/>
    <p:restoredTop sz="93260" autoAdjust="0"/>
  </p:normalViewPr>
  <p:slideViewPr>
    <p:cSldViewPr snapToGrid="0">
      <p:cViewPr varScale="1">
        <p:scale>
          <a:sx n="57" d="100"/>
          <a:sy n="57" d="100"/>
        </p:scale>
        <p:origin x="-1336" y="-60"/>
      </p:cViewPr>
      <p:guideLst>
        <p:guide orient="horz" pos="2504"/>
        <p:guide pos="3116"/>
      </p:guideLst>
    </p:cSldViewPr>
  </p:slideViewPr>
  <p:outlineViewPr>
    <p:cViewPr>
      <p:scale>
        <a:sx n="33" d="100"/>
        <a:sy n="33" d="100"/>
      </p:scale>
      <p:origin x="0" y="5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60" d="100"/>
          <a:sy n="60" d="100"/>
        </p:scale>
        <p:origin x="-2496" y="-72"/>
      </p:cViewPr>
      <p:guideLst>
        <p:guide orient="horz" pos="2995"/>
        <p:guide pos="217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3A6BB-AFD9-411A-873B-577C1E7E4A6D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F6E4BA-B606-49AD-A9E4-B3C23E02703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0303" tIns="45151" rIns="90303" bIns="45151" numCol="1" anchor="t" anchorCtr="0" compatLnSpc="1"/>
          <a:lstStyle>
            <a:lvl1pPr>
              <a:defRPr sz="1300">
                <a:cs typeface="+mn-cs"/>
              </a:defRPr>
            </a:lvl1pPr>
          </a:lstStyle>
          <a:p>
            <a:pPr>
              <a:defRPr/>
            </a:pPr>
            <a:r>
              <a:rPr lang="en-US"/>
              <a:t>test</a:t>
            </a: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0303" tIns="45151" rIns="90303" bIns="45151" numCol="1" anchor="t" anchorCtr="0" compatLnSpc="1"/>
          <a:lstStyle>
            <a:lvl1pPr algn="r">
              <a:defRPr sz="1300">
                <a:cs typeface="+mn-cs"/>
              </a:defRPr>
            </a:lvl1pPr>
          </a:lstStyle>
          <a:p>
            <a:pPr>
              <a:defRPr/>
            </a:pPr>
            <a:r>
              <a:rPr lang="en-US"/>
              <a:t>11-7-12</a:t>
            </a:r>
            <a:endParaRPr lang="en-US"/>
          </a:p>
        </p:txBody>
      </p:sp>
      <p:sp>
        <p:nvSpPr>
          <p:cNvPr id="135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49363" y="698500"/>
            <a:ext cx="4511675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0303" tIns="45151" rIns="90303" bIns="45151" numCol="1" anchor="b" anchorCtr="0" compatLnSpc="1"/>
          <a:lstStyle>
            <a:lvl1pPr>
              <a:defRPr sz="1300">
                <a:cs typeface="+mn-cs"/>
              </a:defRPr>
            </a:lvl1pPr>
          </a:lstStyle>
          <a:p>
            <a:pPr>
              <a:defRPr/>
            </a:pPr>
            <a:r>
              <a:rPr lang="en-US"/>
              <a:t>Test 1 </a:t>
            </a:r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0303" tIns="45151" rIns="90303" bIns="45151" numCol="1" anchor="b" anchorCtr="0" compatLnSpc="1"/>
          <a:lstStyle>
            <a:lvl1pPr algn="r">
              <a:defRPr/>
            </a:lvl1pPr>
          </a:lstStyle>
          <a:p>
            <a:r>
              <a:rPr lang="en-US"/>
              <a:t>00000</a:t>
            </a:r>
            <a:fld id="{0AE671BE-E80A-4612-B5DB-C622C83A3728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0F40F3BF-01E4-49C4-BA76-65904CB1A685}" type="slidenum">
              <a:rPr lang="en-US"/>
            </a:fld>
            <a:endParaRPr lang="en-US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2668F85A-3B4F-44FD-A9EB-C8620B2CE7C8}" type="slidenum">
              <a:rPr lang="en-US"/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 userDrawn="1"/>
        </p:nvSpPr>
        <p:spPr bwMode="auto">
          <a:xfrm>
            <a:off x="0" y="7321550"/>
            <a:ext cx="10058400" cy="45085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DDDDDD">
                  <a:gamma/>
                  <a:shade val="76078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Rectangle 5"/>
          <p:cNvSpPr>
            <a:spLocks noChangeArrowheads="1"/>
          </p:cNvSpPr>
          <p:nvPr userDrawn="1"/>
        </p:nvSpPr>
        <p:spPr bwMode="auto">
          <a:xfrm>
            <a:off x="0" y="0"/>
            <a:ext cx="10058400" cy="474663"/>
          </a:xfrm>
          <a:prstGeom prst="rect">
            <a:avLst/>
          </a:prstGeom>
          <a:gradFill rotWithShape="1">
            <a:gsLst>
              <a:gs pos="0">
                <a:srgbClr val="DDDDDD">
                  <a:gamma/>
                  <a:shade val="79216"/>
                  <a:invGamma/>
                </a:srgbClr>
              </a:gs>
              <a:gs pos="100000">
                <a:srgbClr val="DDDDDD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Rectangle 50"/>
          <p:cNvSpPr>
            <a:spLocks noChangeArrowheads="1"/>
          </p:cNvSpPr>
          <p:nvPr userDrawn="1"/>
        </p:nvSpPr>
        <p:spPr bwMode="auto">
          <a:xfrm>
            <a:off x="0" y="0"/>
            <a:ext cx="10058400" cy="7772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5" name="Picture 37" descr="https://lh4.googleusercontent.com/B2ADHe_8YV7q8HPVu5kDki-ABHiCh7pwDO7h0kdt4W9P_3lliCW21U15MIG2vQlX4bIiOi55F9qOfSziB3aN9EAbKhrCTaY1mHTLPUsRnRGDP9BDjeF9QMpkikGvH9RuXO2T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61988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7321550"/>
            <a:ext cx="10058400" cy="45085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DDDDDD">
                  <a:gamma/>
                  <a:shade val="76078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0"/>
            <a:ext cx="10058400" cy="474663"/>
          </a:xfrm>
          <a:prstGeom prst="rect">
            <a:avLst/>
          </a:prstGeom>
          <a:gradFill rotWithShape="1">
            <a:gsLst>
              <a:gs pos="0">
                <a:srgbClr val="DDDDDD">
                  <a:gamma/>
                  <a:shade val="79216"/>
                  <a:invGamma/>
                </a:srgbClr>
              </a:gs>
              <a:gs pos="100000">
                <a:srgbClr val="DDDDDD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 defTabSz="636270"/>
            <a:r>
              <a:rPr lang="en-US" altLang="zh-CN" sz="1200" b="1">
                <a:latin typeface="Calibri" panose="020F0502020204030204" pitchFamily="34" charset="0"/>
                <a:ea typeface="宋体" panose="02010600030101010101" pitchFamily="2" charset="-122"/>
              </a:rPr>
              <a:t>WORK INSTRUCTION  </a:t>
            </a:r>
            <a:r>
              <a:rPr lang="zh-CN" altLang="en-US" sz="1200" b="1">
                <a:latin typeface="Calibri" panose="020F0502020204030204" pitchFamily="34" charset="0"/>
                <a:ea typeface="宋体" panose="02010600030101010101" pitchFamily="2" charset="-122"/>
              </a:rPr>
              <a:t>操  作 指 导 书</a:t>
            </a:r>
            <a:endParaRPr lang="zh-CN" altLang="en-US" sz="12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6" name="Group 91"/>
          <p:cNvGraphicFramePr>
            <a:graphicFrameLocks noGrp="1"/>
          </p:cNvGraphicFramePr>
          <p:nvPr/>
        </p:nvGraphicFramePr>
        <p:xfrm>
          <a:off x="4763" y="477838"/>
          <a:ext cx="10052050" cy="432486"/>
        </p:xfrm>
        <a:graphic>
          <a:graphicData uri="http://schemas.openxmlformats.org/drawingml/2006/table">
            <a:tbl>
              <a:tblPr/>
              <a:tblGrid>
                <a:gridCol w="1577975"/>
                <a:gridCol w="692150"/>
                <a:gridCol w="1917700"/>
                <a:gridCol w="947737"/>
                <a:gridCol w="1528763"/>
                <a:gridCol w="701675"/>
                <a:gridCol w="457200"/>
                <a:gridCol w="696912"/>
                <a:gridCol w="774700"/>
                <a:gridCol w="757238"/>
              </a:tblGrid>
              <a:tr h="215900">
                <a:tc row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Product Name</a:t>
                      </a:r>
                      <a:endParaRPr kumimoji="0" 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Assembly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3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Global Doc #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Production Use Only</a:t>
                      </a: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Revision  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版本</a:t>
                      </a:r>
                      <a:endParaRPr kumimoji="0" lang="en-US" altLang="zh-CN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Date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endParaRPr kumimoji="0" lang="en-US" altLang="zh-CN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修改日期</a:t>
                      </a:r>
                      <a:endParaRPr kumimoji="0" lang="en-US" altLang="zh-CN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          xx</a:t>
                      </a:r>
                      <a:endParaRPr kumimoji="0" 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5900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Regional Doc #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WI-01-XXXX-XXX</a:t>
                      </a:r>
                      <a:endParaRPr kumimoji="0" lang="en-US" altLang="zh-CN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7" name="Rectangle 80"/>
          <p:cNvSpPr>
            <a:spLocks noChangeArrowheads="1"/>
          </p:cNvSpPr>
          <p:nvPr userDrawn="1"/>
        </p:nvSpPr>
        <p:spPr bwMode="auto">
          <a:xfrm>
            <a:off x="0" y="0"/>
            <a:ext cx="10058400" cy="7772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ooter Placeholder 1"/>
          <p:cNvSpPr txBox="1"/>
          <p:nvPr userDrawn="1"/>
        </p:nvSpPr>
        <p:spPr>
          <a:xfrm>
            <a:off x="8853488" y="7343775"/>
            <a:ext cx="1176337" cy="398463"/>
          </a:xfrm>
          <a:prstGeom prst="rect">
            <a:avLst/>
          </a:prstGeom>
          <a:noFill/>
        </p:spPr>
        <p:txBody>
          <a:bodyPr anchor="b"/>
          <a:lstStyle>
            <a:lvl1pPr algn="ctr">
              <a:defRPr/>
            </a:lvl1pPr>
          </a:lstStyle>
          <a:p>
            <a:pPr defTabSz="636270">
              <a:defRPr/>
            </a:pPr>
            <a:r>
              <a:rPr lang="en-US" sz="800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Template Rev A</a:t>
            </a:r>
            <a:endParaRPr lang="en-US" sz="800" dirty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TextBox 9"/>
          <p:cNvSpPr txBox="1"/>
          <p:nvPr userDrawn="1"/>
        </p:nvSpPr>
        <p:spPr>
          <a:xfrm>
            <a:off x="2811463" y="7346950"/>
            <a:ext cx="4941887" cy="3841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636270"/>
            <a:r>
              <a:rPr lang="en-US" sz="1000" b="1">
                <a:ea typeface="宋体" panose="02010600030101010101" pitchFamily="2" charset="-122"/>
              </a:rPr>
              <a:t>Motorola Internal</a:t>
            </a:r>
            <a:endParaRPr lang="en-US" sz="1000" b="1">
              <a:ea typeface="宋体" panose="02010600030101010101" pitchFamily="2" charset="-122"/>
            </a:endParaRPr>
          </a:p>
          <a:p>
            <a:pPr algn="ctr" defTabSz="636270"/>
            <a:r>
              <a:rPr lang="en-US" altLang="zh-CN" sz="900">
                <a:ea typeface="宋体" panose="02010600030101010101" pitchFamily="2" charset="-122"/>
              </a:rPr>
              <a:t>This document is controlled electronically.  All paper copies of this document are uncontrolled.</a:t>
            </a:r>
            <a:endParaRPr lang="en-US" sz="900"/>
          </a:p>
        </p:txBody>
      </p:sp>
      <p:graphicFrame>
        <p:nvGraphicFramePr>
          <p:cNvPr id="10" name="Group 123"/>
          <p:cNvGraphicFramePr>
            <a:graphicFrameLocks noGrp="1"/>
          </p:cNvGraphicFramePr>
          <p:nvPr/>
        </p:nvGraphicFramePr>
        <p:xfrm>
          <a:off x="0" y="486231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703263"/>
                <a:gridCol w="1916112"/>
                <a:gridCol w="936625"/>
                <a:gridCol w="1531938"/>
                <a:gridCol w="709612"/>
                <a:gridCol w="463550"/>
                <a:gridCol w="693738"/>
                <a:gridCol w="768350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Page: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 </a:t>
                      </a:r>
                      <a:fld id="{5536AD1B-819A-47D9-91EA-E4E692014E75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of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1" name="Picture 37" descr="D:\Documents\Pictures\MOT_MOB_logo_BW_TRANS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25" y="41275"/>
            <a:ext cx="2805113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238" y="1739900"/>
            <a:ext cx="4443412" cy="7254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238" y="2465388"/>
            <a:ext cx="4443412" cy="44783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0163" y="1739900"/>
            <a:ext cx="4445000" cy="7254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0163" y="2465388"/>
            <a:ext cx="4445000" cy="44783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7321550"/>
            <a:ext cx="10058400" cy="45085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DDDDDD">
                  <a:gamma/>
                  <a:shade val="76078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812925"/>
            <a:ext cx="9051925" cy="513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3679" tIns="31839" rIns="63679" bIns="31839" numCol="1" anchor="t" anchorCtr="0" compatLnSpc="1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0058400" cy="474663"/>
          </a:xfrm>
          <a:prstGeom prst="rect">
            <a:avLst/>
          </a:prstGeom>
          <a:gradFill rotWithShape="1">
            <a:gsLst>
              <a:gs pos="0">
                <a:srgbClr val="DDDDDD">
                  <a:gamma/>
                  <a:shade val="79216"/>
                  <a:invGamma/>
                </a:srgbClr>
              </a:gs>
              <a:gs pos="100000">
                <a:srgbClr val="DDDDDD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 anchorCtr="1"/>
          <a:lstStyle/>
          <a:p>
            <a:pPr algn="ctr" defTabSz="636270"/>
            <a:r>
              <a:rPr lang="en-US" altLang="zh-CN" sz="1600" b="1" dirty="0">
                <a:latin typeface="Calibri" panose="020F0502020204030204" pitchFamily="34" charset="0"/>
                <a:ea typeface="宋体" panose="02010600030101010101" pitchFamily="2" charset="-122"/>
              </a:rPr>
              <a:t>WORKING</a:t>
            </a:r>
            <a:r>
              <a:rPr lang="en-US" altLang="zh-CN" sz="1600" b="1" baseline="0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1600" b="1" dirty="0">
                <a:latin typeface="Calibri" panose="020F0502020204030204" pitchFamily="34" charset="0"/>
                <a:ea typeface="宋体" panose="02010600030101010101" pitchFamily="2" charset="-122"/>
              </a:rPr>
              <a:t> INSTRUCTION   </a:t>
            </a:r>
            <a:r>
              <a:rPr lang="zh-CN" altLang="en-US" sz="1600" b="1" dirty="0">
                <a:latin typeface="Calibri" panose="020F0502020204030204" pitchFamily="34" charset="0"/>
                <a:ea typeface="宋体" panose="02010600030101010101" pitchFamily="2" charset="-122"/>
              </a:rPr>
              <a:t>操  作 指 导 书</a:t>
            </a:r>
            <a:endParaRPr lang="zh-CN" altLang="en-US" sz="16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115" name="Group 91"/>
          <p:cNvGraphicFramePr>
            <a:graphicFrameLocks noGrp="1"/>
          </p:cNvGraphicFramePr>
          <p:nvPr/>
        </p:nvGraphicFramePr>
        <p:xfrm>
          <a:off x="0" y="490233"/>
          <a:ext cx="10015868" cy="432486"/>
        </p:xfrm>
        <a:graphic>
          <a:graphicData uri="http://schemas.openxmlformats.org/drawingml/2006/table">
            <a:tbl>
              <a:tblPr/>
              <a:tblGrid>
                <a:gridCol w="1424730"/>
                <a:gridCol w="701712"/>
                <a:gridCol w="1944192"/>
                <a:gridCol w="960829"/>
                <a:gridCol w="1549882"/>
                <a:gridCol w="711368"/>
                <a:gridCol w="463516"/>
                <a:gridCol w="706539"/>
                <a:gridCol w="793713"/>
                <a:gridCol w="759387"/>
              </a:tblGrid>
              <a:tr h="215900">
                <a:tc row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Poker+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Assembly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Global Doc #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Production Use Only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Revision  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版本</a:t>
                      </a:r>
                      <a:endParaRPr kumimoji="0" lang="en-US" altLang="zh-CN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1.4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Date</a:t>
                      </a:r>
                      <a:r>
                        <a:rPr kumimoji="0" lang="en-US" altLang="zh-CN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endParaRPr kumimoji="0" lang="en-US" altLang="zh-CN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修改日期</a:t>
                      </a:r>
                      <a:endParaRPr kumimoji="0" lang="en-US" altLang="zh-CN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19/07/2019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Page: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       of 28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5900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Regional Doc #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004.301.XXX.001</a:t>
                      </a: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1104" name="Rectangle 80"/>
          <p:cNvSpPr>
            <a:spLocks noChangeArrowheads="1"/>
          </p:cNvSpPr>
          <p:nvPr/>
        </p:nvSpPr>
        <p:spPr bwMode="auto">
          <a:xfrm>
            <a:off x="0" y="0"/>
            <a:ext cx="10058400" cy="7772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Footer Placeholder 1"/>
          <p:cNvSpPr txBox="1"/>
          <p:nvPr/>
        </p:nvSpPr>
        <p:spPr>
          <a:xfrm>
            <a:off x="8853488" y="7343775"/>
            <a:ext cx="1176337" cy="398463"/>
          </a:xfrm>
          <a:prstGeom prst="rect">
            <a:avLst/>
          </a:prstGeom>
          <a:noFill/>
        </p:spPr>
        <p:txBody>
          <a:bodyPr anchor="b"/>
          <a:lstStyle>
            <a:lvl1pPr algn="ctr">
              <a:defRPr/>
            </a:lvl1pPr>
          </a:lstStyle>
          <a:p>
            <a:pPr defTabSz="636270">
              <a:defRPr/>
            </a:pPr>
            <a:r>
              <a:rPr lang="en-US" sz="800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Template Rev C</a:t>
            </a:r>
            <a:endParaRPr lang="en-US" sz="800" dirty="0"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55988" y="7308850"/>
            <a:ext cx="3652837" cy="4460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636270"/>
            <a:r>
              <a:rPr lang="en-US" sz="900" b="1">
                <a:latin typeface="Calibri" panose="020F0502020204030204" pitchFamily="34" charset="0"/>
                <a:ea typeface="宋体" panose="02010600030101010101" pitchFamily="2" charset="-122"/>
              </a:rPr>
              <a:t>Motorola Mobility Confidential Restricted</a:t>
            </a:r>
            <a:endParaRPr lang="en-US" sz="9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ctr" defTabSz="636270"/>
            <a:r>
              <a:rPr lang="en-US" sz="700">
                <a:latin typeface="Calibri" panose="020F0502020204030204" pitchFamily="34" charset="0"/>
              </a:rPr>
              <a:t>This document is controlled electronically.  All paper copies of this document are uncontrolled </a:t>
            </a:r>
            <a:endParaRPr lang="en-US" sz="700">
              <a:latin typeface="Calibri" panose="020F0502020204030204" pitchFamily="34" charset="0"/>
            </a:endParaRPr>
          </a:p>
          <a:p>
            <a:pPr algn="ctr" defTabSz="636270"/>
            <a:r>
              <a:rPr lang="en-US" sz="700">
                <a:latin typeface="Calibri" panose="020F0502020204030204" pitchFamily="34" charset="0"/>
              </a:rPr>
              <a:t>unless stamped controlled and issued by Product Configuration Management.</a:t>
            </a:r>
            <a:endParaRPr lang="en-US" sz="200">
              <a:latin typeface="Calibri" panose="020F0502020204030204" pitchFamily="34" charset="0"/>
            </a:endParaRPr>
          </a:p>
        </p:txBody>
      </p:sp>
      <p:pic>
        <p:nvPicPr>
          <p:cNvPr id="1059" name="Picture 37" descr="https://lh4.googleusercontent.com/B2ADHe_8YV7q8HPVu5kDki-ABHiCh7pwDO7h0kdt4W9P_3lliCW21U15MIG2vQlX4bIiOi55F9qOfSziB3aN9EAbKhrCTaY1mHTLPUsRnRGDP9BDjeF9QMpkikGvH9RuXO2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-27296"/>
            <a:ext cx="661988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dt="0"/>
  <p:txStyles>
    <p:titleStyle>
      <a:lvl1pPr algn="ctr" defTabSz="636270" rtl="0" eaLnBrk="0" fontAlgn="base" hangingPunct="0">
        <a:spcBef>
          <a:spcPct val="0"/>
        </a:spcBef>
        <a:spcAft>
          <a:spcPct val="0"/>
        </a:spcAft>
        <a:defRPr sz="3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36270" rtl="0" eaLnBrk="0" fontAlgn="base" hangingPunct="0">
        <a:spcBef>
          <a:spcPct val="0"/>
        </a:spcBef>
        <a:spcAft>
          <a:spcPct val="0"/>
        </a:spcAft>
        <a:defRPr sz="3100">
          <a:solidFill>
            <a:schemeClr val="tx2"/>
          </a:solidFill>
          <a:latin typeface="Arial" panose="020B0604020202020204" pitchFamily="34" charset="0"/>
        </a:defRPr>
      </a:lvl2pPr>
      <a:lvl3pPr algn="ctr" defTabSz="636270" rtl="0" eaLnBrk="0" fontAlgn="base" hangingPunct="0">
        <a:spcBef>
          <a:spcPct val="0"/>
        </a:spcBef>
        <a:spcAft>
          <a:spcPct val="0"/>
        </a:spcAft>
        <a:defRPr sz="3100">
          <a:solidFill>
            <a:schemeClr val="tx2"/>
          </a:solidFill>
          <a:latin typeface="Arial" panose="020B0604020202020204" pitchFamily="34" charset="0"/>
        </a:defRPr>
      </a:lvl3pPr>
      <a:lvl4pPr algn="ctr" defTabSz="636270" rtl="0" eaLnBrk="0" fontAlgn="base" hangingPunct="0">
        <a:spcBef>
          <a:spcPct val="0"/>
        </a:spcBef>
        <a:spcAft>
          <a:spcPct val="0"/>
        </a:spcAft>
        <a:defRPr sz="3100">
          <a:solidFill>
            <a:schemeClr val="tx2"/>
          </a:solidFill>
          <a:latin typeface="Arial" panose="020B0604020202020204" pitchFamily="34" charset="0"/>
        </a:defRPr>
      </a:lvl4pPr>
      <a:lvl5pPr algn="ctr" defTabSz="636270" rtl="0" eaLnBrk="0" fontAlgn="base" hangingPunct="0">
        <a:spcBef>
          <a:spcPct val="0"/>
        </a:spcBef>
        <a:spcAft>
          <a:spcPct val="0"/>
        </a:spcAft>
        <a:defRPr sz="3100">
          <a:solidFill>
            <a:schemeClr val="tx2"/>
          </a:solidFill>
          <a:latin typeface="Arial" panose="020B0604020202020204" pitchFamily="34" charset="0"/>
        </a:defRPr>
      </a:lvl5pPr>
      <a:lvl6pPr marL="457200" algn="ctr" defTabSz="636270" rtl="0" fontAlgn="base">
        <a:spcBef>
          <a:spcPct val="0"/>
        </a:spcBef>
        <a:spcAft>
          <a:spcPct val="0"/>
        </a:spcAft>
        <a:defRPr sz="3100">
          <a:solidFill>
            <a:schemeClr val="tx2"/>
          </a:solidFill>
          <a:latin typeface="Arial" panose="020B0604020202020204" pitchFamily="34" charset="0"/>
        </a:defRPr>
      </a:lvl6pPr>
      <a:lvl7pPr marL="914400" algn="ctr" defTabSz="636270" rtl="0" fontAlgn="base">
        <a:spcBef>
          <a:spcPct val="0"/>
        </a:spcBef>
        <a:spcAft>
          <a:spcPct val="0"/>
        </a:spcAft>
        <a:defRPr sz="3100">
          <a:solidFill>
            <a:schemeClr val="tx2"/>
          </a:solidFill>
          <a:latin typeface="Arial" panose="020B0604020202020204" pitchFamily="34" charset="0"/>
        </a:defRPr>
      </a:lvl7pPr>
      <a:lvl8pPr marL="1371600" algn="ctr" defTabSz="636270" rtl="0" fontAlgn="base">
        <a:spcBef>
          <a:spcPct val="0"/>
        </a:spcBef>
        <a:spcAft>
          <a:spcPct val="0"/>
        </a:spcAft>
        <a:defRPr sz="3100">
          <a:solidFill>
            <a:schemeClr val="tx2"/>
          </a:solidFill>
          <a:latin typeface="Arial" panose="020B0604020202020204" pitchFamily="34" charset="0"/>
        </a:defRPr>
      </a:lvl8pPr>
      <a:lvl9pPr marL="1828800" algn="ctr" defTabSz="636270" rtl="0" fontAlgn="base">
        <a:spcBef>
          <a:spcPct val="0"/>
        </a:spcBef>
        <a:spcAft>
          <a:spcPct val="0"/>
        </a:spcAft>
        <a:defRPr sz="31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238125" indent="-238125" algn="l" defTabSz="636270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517525" indent="-198755" algn="l" defTabSz="636270" rtl="0" eaLnBrk="0" fontAlgn="base" hangingPunct="0">
        <a:spcBef>
          <a:spcPct val="2000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</a:defRPr>
      </a:lvl2pPr>
      <a:lvl3pPr marL="795655" indent="-158750" algn="l" defTabSz="636270" rtl="0" eaLnBrk="0" fontAlgn="base" hangingPunct="0">
        <a:spcBef>
          <a:spcPct val="20000"/>
        </a:spcBef>
        <a:spcAft>
          <a:spcPct val="0"/>
        </a:spcAft>
        <a:buChar char="•"/>
        <a:defRPr sz="1700">
          <a:solidFill>
            <a:schemeClr val="tx1"/>
          </a:solidFill>
          <a:latin typeface="+mn-lt"/>
        </a:defRPr>
      </a:lvl3pPr>
      <a:lvl4pPr marL="1114425" indent="-158750" algn="l" defTabSz="636270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1433830" indent="-160655" algn="l" defTabSz="636270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1891030" indent="-160655" algn="l" defTabSz="636270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348230" indent="-160655" algn="l" defTabSz="636270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2805430" indent="-160655" algn="l" defTabSz="636270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262630" indent="-160655" algn="l" defTabSz="636270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34.pn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image" Target="../media/image54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0.jpeg"/><Relationship Id="rId1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2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66.png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3"/>
          <p:cNvSpPr>
            <a:spLocks noChangeArrowheads="1"/>
          </p:cNvSpPr>
          <p:nvPr/>
        </p:nvSpPr>
        <p:spPr bwMode="auto">
          <a:xfrm>
            <a:off x="1880927" y="589035"/>
            <a:ext cx="534793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 defTabSz="-635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</a:tabLst>
            </a:pPr>
            <a:r>
              <a:rPr lang="en-US" altLang="zh-CN" sz="2400" b="1" dirty="0">
                <a:solidFill>
                  <a:srgbClr val="FF0000"/>
                </a:solidFill>
                <a:ea typeface="MS Song"/>
                <a:cs typeface="Times New Roman" panose="02020603050405020304" pitchFamily="18" charset="0"/>
              </a:rPr>
              <a:t>Amendment history of the template</a:t>
            </a:r>
            <a:endParaRPr lang="en-US" altLang="zh-CN" sz="2400" dirty="0">
              <a:solidFill>
                <a:srgbClr val="FF0000"/>
              </a:solidFill>
              <a:ea typeface="MS Song"/>
              <a:cs typeface="Times New Roman" panose="02020603050405020304" pitchFamily="18" charset="0"/>
            </a:endParaRPr>
          </a:p>
        </p:txBody>
      </p:sp>
      <p:graphicFrame>
        <p:nvGraphicFramePr>
          <p:cNvPr id="4" name="Group 31"/>
          <p:cNvGraphicFramePr>
            <a:graphicFrameLocks noGrp="1"/>
          </p:cNvGraphicFramePr>
          <p:nvPr/>
        </p:nvGraphicFramePr>
        <p:xfrm>
          <a:off x="262255" y="1050925"/>
          <a:ext cx="9533890" cy="5733415"/>
        </p:xfrm>
        <a:graphic>
          <a:graphicData uri="http://schemas.openxmlformats.org/drawingml/2006/table">
            <a:tbl>
              <a:tblPr/>
              <a:tblGrid>
                <a:gridCol w="683895"/>
                <a:gridCol w="1256665"/>
                <a:gridCol w="4340225"/>
                <a:gridCol w="1638300"/>
                <a:gridCol w="1614805"/>
              </a:tblGrid>
              <a:tr h="714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Rev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版本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Date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修改日期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Details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修改原因及内容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Owner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作者</a:t>
                      </a: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（名字 和职位）</a:t>
                      </a:r>
                      <a:endParaRPr kumimoji="0" lang="zh-CN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Lenovo/Moto Approver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审批</a:t>
                      </a:r>
                      <a:r>
                        <a:rPr kumimoji="0" lang="zh-CN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（名字 和职位）</a:t>
                      </a:r>
                      <a:endParaRPr kumimoji="0" lang="zh-CN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409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1.0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17/06/2019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  <a:defRPr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anose="020B0604020202020204"/>
                          <a:sym typeface="Arial" panose="020B0604020202020204"/>
                        </a:rPr>
                        <a:t>Initiate version released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/>
                        <a:sym typeface="Arial" panose="020B0604020202020204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Tim.Peng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3163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1.1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21/06/2019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  <a:defRPr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Add the description of each material and their  Lenovo PN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  <a:defRPr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Add press force and dwell time for camera lens&amp;side key FPC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  <a:defRPr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Add a type of screw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  <a:defRPr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Add shore hardness ,press force and dwell time of  FPS press fixture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Tim.Peng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409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1.2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01/07/2019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  <a:defRPr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Add the press force and dwell time of Receiver Pressing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Tim.Peng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28600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1.3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16/07/2019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  <a:defRPr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1.Add one procudure:”</a:t>
                      </a:r>
                      <a:r>
                        <a:rPr kumimoji="0" lang="en-US" altLang="zh-CN" sz="1200" b="0" i="0" u="none" strike="noStrike" cap="none" normalizeH="0" baseline="0">
                          <a:solidFill>
                            <a:srgbClr val="000000"/>
                          </a:solidFill>
                          <a:latin typeface="+mj-lt"/>
                          <a:ea typeface="宋体" panose="02010600030101010101" pitchFamily="2" charset="-122"/>
                          <a:sym typeface="+mn-ea"/>
                        </a:rPr>
                        <a:t>Clean the camera lens adhesive area of rear housing with dust-free cloth dipped with ethanol” ---To make the camera lens more sticky to rear housing</a:t>
                      </a:r>
                      <a:endParaRPr kumimoji="0" lang="en-US" altLang="zh-CN" sz="1200" b="0" i="0" u="none" strike="noStrike" cap="none" normalizeH="0" baseline="0">
                        <a:solidFill>
                          <a:srgbClr val="000000"/>
                        </a:solidFill>
                        <a:latin typeface="+mj-lt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  <a:defRPr/>
                      </a:pPr>
                      <a:r>
                        <a:rPr kumimoji="0" lang="en-US" altLang="zh-CN" sz="1200" b="0" i="0" u="none" strike="noStrike" cap="none" normalizeH="0" baseline="0">
                          <a:solidFill>
                            <a:srgbClr val="000000"/>
                          </a:solidFill>
                          <a:latin typeface="+mj-lt"/>
                          <a:ea typeface="宋体" panose="02010600030101010101" pitchFamily="2" charset="-122"/>
                          <a:sym typeface="+mn-ea"/>
                        </a:rPr>
                        <a:t>2.Change the dwell time of camera lens pressing from 6--8S to 10--12S To make the camera lens more sticky  to rear housing</a:t>
                      </a:r>
                      <a:endParaRPr kumimoji="0" lang="en-US" altLang="zh-CN" sz="1200" b="0" i="0" u="none" strike="noStrike" cap="none" normalizeH="0" baseline="0">
                        <a:solidFill>
                          <a:srgbClr val="000000"/>
                        </a:solidFill>
                        <a:latin typeface="+mj-lt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  <a:defRPr/>
                      </a:pPr>
                      <a:r>
                        <a:rPr kumimoji="0" lang="en-US" altLang="zh-CN" sz="1200" b="0" i="0" u="none" strike="noStrike" cap="none" normalizeH="0" baseline="0">
                          <a:solidFill>
                            <a:srgbClr val="000000"/>
                          </a:solidFill>
                          <a:latin typeface="+mj-lt"/>
                          <a:ea typeface="宋体" panose="02010600030101010101" pitchFamily="2" charset="-122"/>
                          <a:sym typeface="+mn-ea"/>
                        </a:rPr>
                        <a:t>3.Change the screw bit  from PHOOO to PHO  </a:t>
                      </a:r>
                      <a:endParaRPr kumimoji="0" lang="en-US" altLang="zh-CN" sz="1200" b="0" i="0" u="none" strike="noStrike" cap="none" normalizeH="0" baseline="0">
                        <a:solidFill>
                          <a:srgbClr val="000000"/>
                        </a:solidFill>
                        <a:latin typeface="+mj-lt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  <a:defRPr/>
                      </a:pPr>
                      <a:r>
                        <a:rPr kumimoji="0" lang="en-US" altLang="zh-CN" sz="1200" b="0" i="0" u="none" strike="noStrike" cap="none" normalizeH="0" baseline="0">
                          <a:solidFill>
                            <a:srgbClr val="000000"/>
                          </a:solidFill>
                          <a:latin typeface="+mj-lt"/>
                          <a:ea typeface="宋体" panose="02010600030101010101" pitchFamily="2" charset="-122"/>
                          <a:sym typeface="+mn-ea"/>
                        </a:rPr>
                        <a:t>4. Exchange the procedure sequence of 2M camera and  main board screw protective film.Paste the films firstly,then assemble 2M rear camera---To avoid the  interference between film and liner of 2M camera.</a:t>
                      </a:r>
                      <a:endParaRPr kumimoji="0" lang="en-US" altLang="zh-CN" sz="1200" b="0" i="0" u="none" strike="noStrike" cap="none" normalizeH="0" baseline="0">
                        <a:solidFill>
                          <a:srgbClr val="000000"/>
                        </a:solidFill>
                        <a:latin typeface="+mj-lt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  <a:defRPr/>
                      </a:pP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Tim.Peng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3469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1.4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19/07/2019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  <a:defRPr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1.</a:t>
                      </a:r>
                      <a:r>
                        <a:rPr lang="en-US" altLang="zh-CN" sz="1200">
                          <a:solidFill>
                            <a:srgbClr val="000000"/>
                          </a:solidFill>
                          <a:latin typeface="+mj-lt"/>
                          <a:ea typeface="宋体" panose="02010600030101010101" pitchFamily="2" charset="-122"/>
                          <a:sym typeface="+mn-ea"/>
                        </a:rPr>
                        <a:t>Change the dwell time of camera lens pressing from 6--8S to 10--12S</a:t>
                      </a:r>
                      <a:endParaRPr lang="en-US" altLang="zh-CN" sz="1200">
                        <a:solidFill>
                          <a:srgbClr val="000000"/>
                        </a:solidFill>
                        <a:latin typeface="+mj-lt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  <a:defRPr/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2.Add the CCP in the file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kumimoji="0" lang="en-US" altLang="zh-CN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Tim.Peng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图片 1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6550" y="2820670"/>
            <a:ext cx="3286125" cy="168529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800">
                        <a:solidFill>
                          <a:srgbClr val="000000"/>
                        </a:solidFill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751445" y="1008380"/>
          <a:ext cx="2243455" cy="4866640"/>
        </p:xfrm>
        <a:graphic>
          <a:graphicData uri="http://schemas.openxmlformats.org/drawingml/2006/table">
            <a:tbl>
              <a:tblPr/>
              <a:tblGrid>
                <a:gridCol w="632528"/>
                <a:gridCol w="658547"/>
                <a:gridCol w="267335"/>
                <a:gridCol w="355772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N901-ASH003-000</a:t>
                      </a: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Motor/S948C58579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M709-BDD000-011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Small board connector sealed foam/S948C55531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8275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P316-BC8000-000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en-US" sz="1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Waterproof label/S948C56754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04813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1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Fixture of soldering vibrator@sub board</a:t>
                      </a: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551815" y="1242695"/>
            <a:ext cx="7324090" cy="2714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Solder the Motor @sub board,</a:t>
            </a:r>
            <a:r>
              <a:rPr lang="en-US" dirty="0"/>
              <a:t>and paste the small board connector sealed foam</a:t>
            </a: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342900" indent="-342900">
              <a:buFontTx/>
              <a:buAutoNum type="arabicPeriod"/>
            </a:pPr>
            <a:r>
              <a:rPr lang="en-US" dirty="0"/>
              <a:t>Remove the release paper of sub board grounding condtive cloth,and paste waterproof label</a:t>
            </a: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342900" indent="-342900">
              <a:buFontTx/>
              <a:buAutoNum type="arabicPeriod"/>
            </a:pPr>
            <a:r>
              <a:rPr lang="en-US" dirty="0"/>
              <a:t>Assemble the sub board @front housing and buckle the RF coaxial cable@sub board</a:t>
            </a: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725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sp>
        <p:nvSpPr>
          <p:cNvPr id="8" name="圆角矩形 7"/>
          <p:cNvSpPr/>
          <p:nvPr/>
        </p:nvSpPr>
        <p:spPr>
          <a:xfrm flipV="1">
            <a:off x="417830" y="4357370"/>
            <a:ext cx="298450" cy="37592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7830" y="4443730"/>
            <a:ext cx="298450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endParaRPr lang="en-US" altLang="zh-CN"/>
          </a:p>
        </p:txBody>
      </p:sp>
      <p:pic>
        <p:nvPicPr>
          <p:cNvPr id="2964941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2395" y="4732973"/>
            <a:ext cx="3733800" cy="1962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4972" name="Line 21687"/>
          <p:cNvSpPr/>
          <p:nvPr/>
        </p:nvSpPr>
        <p:spPr>
          <a:xfrm>
            <a:off x="6875145" y="5011103"/>
            <a:ext cx="333375" cy="101346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0" name="AutoShape 18630"/>
          <p:cNvSpPr>
            <a:spLocks noChangeArrowheads="1"/>
          </p:cNvSpPr>
          <p:nvPr/>
        </p:nvSpPr>
        <p:spPr>
          <a:xfrm>
            <a:off x="6033770" y="4139883"/>
            <a:ext cx="1577340" cy="1051560"/>
          </a:xfrm>
          <a:prstGeom prst="wedgeRoundRectCallout">
            <a:avLst>
              <a:gd name="adj1" fmla="val 29232"/>
              <a:gd name="adj2" fmla="val 50806"/>
              <a:gd name="adj3" fmla="val 16667"/>
            </a:avLst>
          </a:prstGeom>
          <a:solidFill>
            <a:srgbClr val="FFFFFF"/>
          </a:solidFill>
          <a:ln w="9525">
            <a:solidFill>
              <a:srgbClr val="FF0000"/>
            </a:solidFill>
            <a:miter lim="800000"/>
          </a:ln>
        </p:spPr>
        <p:txBody>
          <a:bodyPr vertOverflow="clip" wrap="square" lIns="27432" tIns="18288" rIns="0" bIns="0" anchor="t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300"/>
              </a:lnSpc>
              <a:defRPr sz="1000"/>
            </a:pPr>
            <a:r>
              <a:rPr lang="en-US" altLang="zh-CN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. The coaxial RF head is vertically aligned and snapped into the small board RF mount.</a:t>
            </a:r>
            <a:endParaRPr lang="zh-CN" altLang="en-US" sz="1200" b="0" i="0" strike="noStrike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964988" name="Line 21687"/>
          <p:cNvSpPr/>
          <p:nvPr/>
        </p:nvSpPr>
        <p:spPr>
          <a:xfrm>
            <a:off x="5768340" y="3428048"/>
            <a:ext cx="590550" cy="52895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4" name="AutoShape 18630"/>
          <p:cNvSpPr>
            <a:spLocks noChangeArrowheads="1"/>
          </p:cNvSpPr>
          <p:nvPr/>
        </p:nvSpPr>
        <p:spPr>
          <a:xfrm>
            <a:off x="5120005" y="2499995"/>
            <a:ext cx="1621790" cy="1221105"/>
          </a:xfrm>
          <a:prstGeom prst="wedgeRoundRectCallout">
            <a:avLst>
              <a:gd name="adj1" fmla="val 29232"/>
              <a:gd name="adj2" fmla="val 50806"/>
              <a:gd name="adj3" fmla="val 16667"/>
            </a:avLst>
          </a:prstGeom>
          <a:solidFill>
            <a:srgbClr val="FFFFFF"/>
          </a:solidFill>
          <a:ln w="9525">
            <a:solidFill>
              <a:srgbClr val="FF0000"/>
            </a:solidFill>
            <a:miter lim="800000"/>
          </a:ln>
        </p:spPr>
        <p:txBody>
          <a:bodyPr vertOverflow="clip" wrap="square" lIns="27432" tIns="18288" rIns="0" bIns="0" anchor="ctr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300"/>
              </a:lnSpc>
              <a:defRPr sz="1000"/>
            </a:pPr>
            <a:r>
              <a:rPr lang="en-US" altLang="zh-CN" sz="1200" b="1" i="0" strike="noStrike">
                <a:solidFill>
                  <a:srgbClr val="0000FF"/>
                </a:solidFill>
                <a:latin typeface="Calibri" panose="020F0502020204030204" pitchFamily="34" charset="0"/>
                <a:ea typeface="+mn-ea"/>
              </a:rPr>
              <a:t>2</a:t>
            </a:r>
            <a:r>
              <a:rPr lang="zh-CN" altLang="en-US" sz="1200" b="1" i="0" strike="noStrike">
                <a:solidFill>
                  <a:srgbClr val="0000FF"/>
                </a:solidFill>
                <a:latin typeface="Calibri" panose="020F0502020204030204" pitchFamily="34" charset="0"/>
                <a:ea typeface="+mn-ea"/>
              </a:rPr>
              <a:t>. Remove the </a:t>
            </a:r>
            <a:r>
              <a:rPr lang="en-US" altLang="zh-CN" sz="1200" b="1" i="0" strike="noStrike">
                <a:solidFill>
                  <a:srgbClr val="0000FF"/>
                </a:solidFill>
                <a:latin typeface="Calibri" panose="020F0502020204030204" pitchFamily="34" charset="0"/>
                <a:ea typeface="+mn-ea"/>
              </a:rPr>
              <a:t>sub board </a:t>
            </a:r>
            <a:r>
              <a:rPr lang="zh-CN" altLang="en-US" sz="1200" b="1" i="0" strike="noStrike">
                <a:solidFill>
                  <a:srgbClr val="0000FF"/>
                </a:solidFill>
                <a:latin typeface="Calibri" panose="020F0502020204030204" pitchFamily="34" charset="0"/>
                <a:ea typeface="+mn-ea"/>
              </a:rPr>
              <a:t>grounding conductive cloth release paper;</a:t>
            </a:r>
            <a:r>
              <a:rPr lang="en-US" altLang="zh-CN" sz="1200" b="1" i="0" strike="noStrike">
                <a:solidFill>
                  <a:srgbClr val="0000FF"/>
                </a:solidFill>
                <a:latin typeface="Calibri" panose="020F0502020204030204" pitchFamily="34" charset="0"/>
                <a:ea typeface="+mn-ea"/>
              </a:rPr>
              <a:t>and paste 1pcs waterproof label </a:t>
            </a:r>
            <a:endParaRPr lang="en-US" altLang="zh-CN" sz="1200" b="1" i="0" strike="noStrike">
              <a:solidFill>
                <a:srgbClr val="0000FF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21835" y="3937000"/>
            <a:ext cx="298450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21" name="圆角矩形 20"/>
          <p:cNvSpPr/>
          <p:nvPr/>
        </p:nvSpPr>
        <p:spPr>
          <a:xfrm flipV="1">
            <a:off x="4152265" y="2777490"/>
            <a:ext cx="298450" cy="37592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圆角矩形 23"/>
          <p:cNvSpPr/>
          <p:nvPr/>
        </p:nvSpPr>
        <p:spPr>
          <a:xfrm flipV="1">
            <a:off x="4297680" y="4772660"/>
            <a:ext cx="298450" cy="37592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144645" y="2820670"/>
            <a:ext cx="153035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26" name="文本框 25"/>
          <p:cNvSpPr txBox="1"/>
          <p:nvPr/>
        </p:nvSpPr>
        <p:spPr>
          <a:xfrm>
            <a:off x="4297680" y="4859020"/>
            <a:ext cx="153035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27" name="Line 21687"/>
          <p:cNvSpPr/>
          <p:nvPr/>
        </p:nvSpPr>
        <p:spPr>
          <a:xfrm>
            <a:off x="5865495" y="5863590"/>
            <a:ext cx="501650" cy="43243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8" name="AutoShape 18630"/>
          <p:cNvSpPr>
            <a:spLocks noChangeArrowheads="1"/>
          </p:cNvSpPr>
          <p:nvPr/>
        </p:nvSpPr>
        <p:spPr>
          <a:xfrm>
            <a:off x="4781550" y="5080000"/>
            <a:ext cx="1577340" cy="821055"/>
          </a:xfrm>
          <a:prstGeom prst="wedgeRoundRectCallout">
            <a:avLst>
              <a:gd name="adj1" fmla="val 29232"/>
              <a:gd name="adj2" fmla="val 50806"/>
              <a:gd name="adj3" fmla="val 16667"/>
            </a:avLst>
          </a:prstGeom>
          <a:solidFill>
            <a:srgbClr val="FFFFFF"/>
          </a:solidFill>
          <a:ln w="9525">
            <a:solidFill>
              <a:srgbClr val="FF0000"/>
            </a:solidFill>
            <a:miter lim="800000"/>
          </a:ln>
        </p:spPr>
        <p:txBody>
          <a:bodyPr vertOverflow="clip" wrap="square" lIns="27432" tIns="18288" rIns="0" bIns="0" anchor="t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300"/>
              </a:lnSpc>
              <a:defRPr sz="1000"/>
            </a:pPr>
            <a:r>
              <a:rPr lang="en-US" altLang="zh-CN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. </a:t>
            </a:r>
            <a:r>
              <a:rPr lang="en-US" altLang="zh-CN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Assemble the sub board @front housing aligning with the screw hole</a:t>
            </a:r>
            <a:endParaRPr lang="en-US" altLang="zh-CN" sz="1200" b="0" i="0" strike="noStrike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Rectangle 65"/>
          <p:cNvSpPr>
            <a:spLocks noChangeArrowheads="1"/>
          </p:cNvSpPr>
          <p:nvPr/>
        </p:nvSpPr>
        <p:spPr bwMode="auto">
          <a:xfrm>
            <a:off x="238125" y="171446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  <p:sp>
        <p:nvSpPr>
          <p:cNvPr id="30" name="Rectangle 65"/>
          <p:cNvSpPr>
            <a:spLocks noChangeArrowheads="1"/>
          </p:cNvSpPr>
          <p:nvPr/>
        </p:nvSpPr>
        <p:spPr bwMode="auto">
          <a:xfrm>
            <a:off x="238125" y="207133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  <p:pic>
        <p:nvPicPr>
          <p:cNvPr id="498" name="图片 4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808" y="2820353"/>
            <a:ext cx="3640455" cy="2038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4" name="圆角矩形标注 403"/>
          <p:cNvSpPr/>
          <p:nvPr/>
        </p:nvSpPr>
        <p:spPr>
          <a:xfrm>
            <a:off x="237808" y="4683443"/>
            <a:ext cx="1881505" cy="822325"/>
          </a:xfrm>
          <a:prstGeom prst="wedgeRoundRectCallout">
            <a:avLst>
              <a:gd name="adj1" fmla="val 61552"/>
              <a:gd name="adj2" fmla="val -101268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200">
                <a:solidFill>
                  <a:srgbClr val="FF0000"/>
                </a:solidFill>
              </a:rPr>
              <a:t>2.Paste 1PCS small board connector sealed foam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499" name="圆角矩形标注 498"/>
          <p:cNvSpPr/>
          <p:nvPr/>
        </p:nvSpPr>
        <p:spPr>
          <a:xfrm>
            <a:off x="1026478" y="3045143"/>
            <a:ext cx="1297305" cy="555625"/>
          </a:xfrm>
          <a:prstGeom prst="wedgeRoundRectCallout">
            <a:avLst>
              <a:gd name="adj1" fmla="val 88281"/>
              <a:gd name="adj2" fmla="val 55600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200">
                <a:solidFill>
                  <a:srgbClr val="FF0000"/>
                </a:solidFill>
              </a:rPr>
              <a:t>1.Soldering the vibrator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3" name="Line 21687"/>
          <p:cNvSpPr/>
          <p:nvPr/>
        </p:nvSpPr>
        <p:spPr>
          <a:xfrm rot="5400000">
            <a:off x="4546600" y="3265170"/>
            <a:ext cx="424815" cy="72326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3" name="图片 4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2631440"/>
            <a:ext cx="7099300" cy="23812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800">
                        <a:solidFill>
                          <a:srgbClr val="000000"/>
                        </a:solidFill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468235" y="1008380"/>
          <a:ext cx="2526665" cy="3891280"/>
        </p:xfrm>
        <a:graphic>
          <a:graphicData uri="http://schemas.openxmlformats.org/drawingml/2006/table">
            <a:tbl>
              <a:tblPr/>
              <a:tblGrid>
                <a:gridCol w="946150"/>
                <a:gridCol w="274945"/>
                <a:gridCol w="791638"/>
                <a:gridCol w="513932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M721-BDD000-002</a:t>
                      </a: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Front camera copper foil/S948C55535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M715-BDD000-007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FPS FPC fixed adhesive/S948C58601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551815" y="1242695"/>
            <a:ext cx="6785610" cy="3110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Paste the heat-dissipatinig copper foil </a:t>
            </a:r>
            <a:r>
              <a:rPr lang="en-US" sz="1400" dirty="0"/>
              <a:t> </a:t>
            </a:r>
            <a:r>
              <a:rPr lang="en-US" dirty="0"/>
              <a:t>as shows as the picture 1.</a:t>
            </a: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342900" indent="-342900">
              <a:buFontTx/>
              <a:buAutoNum type="arabicPeriod"/>
            </a:pPr>
            <a:r>
              <a:rPr lang="en-US" dirty="0"/>
              <a:t>Paste the Finger Print FPC fixed adhesive as shows as the picture2</a:t>
            </a: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0" indent="0">
              <a:buFontTx/>
              <a:buNone/>
            </a:pP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725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sp>
        <p:nvSpPr>
          <p:cNvPr id="2937691" name="Line 116"/>
          <p:cNvSpPr/>
          <p:nvPr/>
        </p:nvSpPr>
        <p:spPr>
          <a:xfrm rot="9840000">
            <a:off x="4485005" y="3132455"/>
            <a:ext cx="542925" cy="447675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" name="圆角矩形标注 279"/>
          <p:cNvSpPr>
            <a:spLocks noChangeArrowheads="1"/>
          </p:cNvSpPr>
          <p:nvPr/>
        </p:nvSpPr>
        <p:spPr>
          <a:xfrm>
            <a:off x="5120640" y="2998470"/>
            <a:ext cx="1702435" cy="1776095"/>
          </a:xfrm>
          <a:prstGeom prst="roundRect">
            <a:avLst/>
          </a:prstGeom>
          <a:solidFill>
            <a:srgbClr val="FFFFFF"/>
          </a:solidFill>
          <a:ln w="12700" algn="ctr">
            <a:solidFill>
              <a:srgbClr val="FF0000"/>
            </a:solidFill>
            <a:round/>
          </a:ln>
        </p:spPr>
        <p:txBody>
          <a:bodyPr vertOverflow="clip" wrap="square" lIns="18288" tIns="0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300"/>
              </a:lnSpc>
              <a:defRPr sz="1000"/>
            </a:pPr>
            <a:r>
              <a:rPr lang="zh-CN" altLang="en-US" sz="1200" b="0" i="0" u="none" strike="noStrik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Paste the heat-dissipating copper foil on the back of the front camera and the top of the shield cover. </a:t>
            </a:r>
            <a:r>
              <a:rPr lang="zh-CN" altLang="en-US" sz="1200" b="0" i="0" u="none" strike="noStrike" baseline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Note: </a:t>
            </a:r>
            <a:r>
              <a:rPr lang="en-US" altLang="zh-CN" sz="1200" b="0" i="0" u="none" strike="noStrike" baseline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the copper foil can NOT touch the pin of the earphone socket</a:t>
            </a:r>
            <a:endParaRPr lang="en-US" altLang="zh-CN" sz="1200" b="0" i="0" u="none" strike="noStrike" baseline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95" name="椭圆 494"/>
          <p:cNvSpPr/>
          <p:nvPr/>
        </p:nvSpPr>
        <p:spPr>
          <a:xfrm>
            <a:off x="4017645" y="2969895"/>
            <a:ext cx="401955" cy="68008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100"/>
          </a:p>
        </p:txBody>
      </p:sp>
      <p:sp>
        <p:nvSpPr>
          <p:cNvPr id="5" name="Rectangle 65"/>
          <p:cNvSpPr>
            <a:spLocks noChangeArrowheads="1"/>
          </p:cNvSpPr>
          <p:nvPr/>
        </p:nvSpPr>
        <p:spPr bwMode="auto">
          <a:xfrm>
            <a:off x="238125" y="1660485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7740" y="5012690"/>
            <a:ext cx="2519680" cy="1638935"/>
          </a:xfrm>
          <a:prstGeom prst="rect">
            <a:avLst/>
          </a:prstGeom>
        </p:spPr>
      </p:pic>
      <p:sp>
        <p:nvSpPr>
          <p:cNvPr id="6" name="圆角矩形标注 279"/>
          <p:cNvSpPr>
            <a:spLocks noChangeArrowheads="1"/>
          </p:cNvSpPr>
          <p:nvPr/>
        </p:nvSpPr>
        <p:spPr>
          <a:xfrm>
            <a:off x="4757420" y="5131435"/>
            <a:ext cx="1702435" cy="1016635"/>
          </a:xfrm>
          <a:prstGeom prst="roundRect">
            <a:avLst/>
          </a:prstGeom>
          <a:solidFill>
            <a:srgbClr val="FFFFFF"/>
          </a:solidFill>
          <a:ln w="12700" algn="ctr">
            <a:solidFill>
              <a:srgbClr val="FF0000"/>
            </a:solidFill>
            <a:round/>
          </a:ln>
        </p:spPr>
        <p:txBody>
          <a:bodyPr vertOverflow="clip" wrap="square" lIns="18288" tIns="0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300"/>
              </a:lnSpc>
              <a:defRPr sz="1000"/>
            </a:pPr>
            <a:r>
              <a:rPr lang="en-US" sz="1200" b="0" i="0" u="none" strike="noStrik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Align the finger print connector sealed foam and the components to place the FPS FPC fixed adhesive</a:t>
            </a:r>
            <a:endParaRPr lang="en-US" sz="1200" b="0" i="0" u="none" strike="noStrike" baseline="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圆角矩形标注 279"/>
          <p:cNvSpPr>
            <a:spLocks noChangeArrowheads="1"/>
          </p:cNvSpPr>
          <p:nvPr/>
        </p:nvSpPr>
        <p:spPr>
          <a:xfrm>
            <a:off x="0" y="5561965"/>
            <a:ext cx="3105150" cy="1388110"/>
          </a:xfrm>
          <a:prstGeom prst="roundRect">
            <a:avLst/>
          </a:prstGeom>
          <a:solidFill>
            <a:srgbClr val="FFFFFF"/>
          </a:solidFill>
          <a:ln w="12700" algn="ctr">
            <a:solidFill>
              <a:srgbClr val="FF0000"/>
            </a:solidFill>
            <a:round/>
          </a:ln>
        </p:spPr>
        <p:txBody>
          <a:bodyPr vertOverflow="clip" wrap="square" lIns="18288" tIns="0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300"/>
              </a:lnSpc>
              <a:defRPr sz="1000"/>
            </a:pPr>
            <a:r>
              <a:rPr lang="en-US" sz="1200" b="0" i="0" u="none" strike="noStrike" baseline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The FPS FPC fixed adhesive is pasted ahead of the sealed foam,</a:t>
            </a:r>
            <a:r>
              <a:rPr lang="en-US" altLang="zh-CN" sz="1200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can NOT overlap with the FPS sealed foam,</a:t>
            </a:r>
            <a:r>
              <a:rPr lang="en-US" altLang="zh-CN" sz="12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When remove the liner of the FPS adhesive with tweezers,make sure that the tweezers can NOT hit the neighbouring components</a:t>
            </a:r>
            <a:endParaRPr lang="en-US" altLang="zh-CN" sz="1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algn="l" rtl="0">
              <a:lnSpc>
                <a:spcPts val="1300"/>
              </a:lnSpc>
              <a:defRPr sz="1000"/>
            </a:pPr>
            <a:endParaRPr lang="en-US" altLang="zh-CN" sz="12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algn="l" rtl="0">
              <a:lnSpc>
                <a:spcPts val="1300"/>
              </a:lnSpc>
              <a:defRPr sz="1000"/>
            </a:pPr>
            <a:endParaRPr lang="en-US" sz="1200" b="0" i="0" u="none" strike="noStrike" baseline="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6157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3075" y="5418455"/>
            <a:ext cx="1950720" cy="1674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椭圆 7"/>
          <p:cNvSpPr/>
          <p:nvPr/>
        </p:nvSpPr>
        <p:spPr>
          <a:xfrm>
            <a:off x="7241858" y="6516370"/>
            <a:ext cx="1512888" cy="5762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cxnSp>
        <p:nvCxnSpPr>
          <p:cNvPr id="13" name="直接箭头连接符 12"/>
          <p:cNvCxnSpPr>
            <a:stCxn id="6161" idx="3"/>
            <a:endCxn id="8" idx="2"/>
          </p:cNvCxnSpPr>
          <p:nvPr/>
        </p:nvCxnSpPr>
        <p:spPr>
          <a:xfrm flipV="1">
            <a:off x="6767830" y="6804660"/>
            <a:ext cx="474345" cy="168275"/>
          </a:xfrm>
          <a:prstGeom prst="straightConnector1">
            <a:avLst/>
          </a:prstGeom>
          <a:ln w="19050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61" name="文本框 4"/>
          <p:cNvSpPr txBox="1"/>
          <p:nvPr/>
        </p:nvSpPr>
        <p:spPr>
          <a:xfrm>
            <a:off x="5078730" y="6651308"/>
            <a:ext cx="1689100" cy="642937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/>
            <a:r>
              <a:rPr lang="en-US" altLang="en-US">
                <a:latin typeface="Calibri" panose="020F0502020204030204" pitchFamily="34" charset="0"/>
                <a:ea typeface="宋体" panose="02010600030101010101" pitchFamily="2" charset="-122"/>
              </a:rPr>
              <a:t>Neighbouring components</a:t>
            </a:r>
            <a:endParaRPr lang="en-US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rot="20040000">
            <a:off x="4812030" y="284480"/>
            <a:ext cx="1715135" cy="645160"/>
          </a:xfrm>
          <a:prstGeom prst="rect">
            <a:avLst/>
          </a:prstGeom>
          <a:solidFill>
            <a:schemeClr val="bg1"/>
          </a:solidFill>
          <a:ln w="31750" cmpd="sng">
            <a:solidFill>
              <a:srgbClr val="0000FF"/>
            </a:solidFill>
            <a:prstDash val="dashDot"/>
          </a:ln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     </a:t>
            </a:r>
            <a:r>
              <a:rPr lang="en-US" altLang="zh-CN" sz="3600" b="1">
                <a:solidFill>
                  <a:srgbClr val="FF0000"/>
                </a:solidFill>
                <a:latin typeface="Calibri" panose="020F0502020204030204" pitchFamily="34" charset="0"/>
              </a:rPr>
              <a:t>CCP</a:t>
            </a:r>
            <a:endParaRPr lang="en-US" altLang="zh-CN" sz="36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2846" name="图片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9560" y="4655185"/>
            <a:ext cx="3030220" cy="24022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5284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9560" y="2593340"/>
            <a:ext cx="2679700" cy="20618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52850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050" y="3587750"/>
            <a:ext cx="2905125" cy="24447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675880" y="1008380"/>
          <a:ext cx="2319020" cy="4824730"/>
        </p:xfrm>
        <a:graphic>
          <a:graphicData uri="http://schemas.openxmlformats.org/drawingml/2006/table">
            <a:tbl>
              <a:tblPr/>
              <a:tblGrid>
                <a:gridCol w="898525"/>
                <a:gridCol w="222537"/>
                <a:gridCol w="726464"/>
                <a:gridCol w="471494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M709-BDD000-025</a:t>
                      </a: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Rear camera conductive sponge/S948C58588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8275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N708-BDV000-000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13M rear camera/S928C55973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8275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M716-BDD000-002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Sub Mic rubber/S948C55812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8275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551815" y="1242695"/>
            <a:ext cx="7220585" cy="25317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Paste</a:t>
            </a: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the rear </a:t>
            </a: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camera</a:t>
            </a: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conductive sponge</a:t>
            </a: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@rear camera</a:t>
            </a:r>
            <a:r>
              <a:rPr lang="en-US" sz="1400" dirty="0"/>
              <a:t> </a:t>
            </a:r>
            <a:r>
              <a:rPr lang="en-US" dirty="0"/>
              <a:t>as shows as the picture 1</a:t>
            </a: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342900" indent="-342900">
              <a:buFontTx/>
              <a:buAutoNum type="arabicPeriod"/>
            </a:pP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ea typeface="+mj-ea"/>
                <a:sym typeface="+mn-ea"/>
              </a:rPr>
              <a:t>Place the 13M AF </a:t>
            </a: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ea typeface="+mj-ea"/>
                <a:sym typeface="+mn-ea"/>
              </a:rPr>
              <a:t>rear camera</a:t>
            </a: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ea typeface="+mj-ea"/>
                <a:sym typeface="+mn-ea"/>
              </a:rPr>
              <a:t> flat in the fixing slot of the motherboard </a:t>
            </a: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ea typeface="+mj-ea"/>
                <a:sym typeface="+mn-ea"/>
              </a:rPr>
              <a:t>as shows as picture2</a:t>
            </a:r>
            <a:r>
              <a:rPr lang="en-US" sz="1400" dirty="0"/>
              <a:t>.</a:t>
            </a:r>
            <a:endParaRPr lang="en-US" sz="1400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342900" indent="-342900">
              <a:buFontTx/>
              <a:buAutoNum type="arabicPeriod"/>
            </a:pPr>
            <a:r>
              <a:rPr lang="en-US" dirty="0"/>
              <a:t>Assemble  the sub Mic silicone sleeve  as shows as picture3.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725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sp>
        <p:nvSpPr>
          <p:cNvPr id="8" name="圆角矩形 7"/>
          <p:cNvSpPr/>
          <p:nvPr/>
        </p:nvSpPr>
        <p:spPr>
          <a:xfrm flipV="1">
            <a:off x="1179195" y="3807460"/>
            <a:ext cx="298450" cy="37592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79195" y="3893820"/>
            <a:ext cx="298450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15" name="文本框 14"/>
          <p:cNvSpPr txBox="1"/>
          <p:nvPr/>
        </p:nvSpPr>
        <p:spPr>
          <a:xfrm>
            <a:off x="4521835" y="3937000"/>
            <a:ext cx="298450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21" name="圆角矩形 20"/>
          <p:cNvSpPr/>
          <p:nvPr/>
        </p:nvSpPr>
        <p:spPr>
          <a:xfrm flipV="1">
            <a:off x="4521835" y="3893820"/>
            <a:ext cx="298450" cy="37592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圆角矩形 23"/>
          <p:cNvSpPr/>
          <p:nvPr/>
        </p:nvSpPr>
        <p:spPr>
          <a:xfrm flipV="1">
            <a:off x="4154805" y="4655820"/>
            <a:ext cx="298450" cy="37592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521835" y="3980180"/>
            <a:ext cx="153035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26" name="文本框 25"/>
          <p:cNvSpPr txBox="1"/>
          <p:nvPr/>
        </p:nvSpPr>
        <p:spPr>
          <a:xfrm>
            <a:off x="4154805" y="4742180"/>
            <a:ext cx="153035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29" name="Rectangle 65"/>
          <p:cNvSpPr>
            <a:spLocks noChangeArrowheads="1"/>
          </p:cNvSpPr>
          <p:nvPr/>
        </p:nvSpPr>
        <p:spPr bwMode="auto">
          <a:xfrm>
            <a:off x="238125" y="171446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  <p:sp>
        <p:nvSpPr>
          <p:cNvPr id="30" name="Rectangle 65"/>
          <p:cNvSpPr>
            <a:spLocks noChangeArrowheads="1"/>
          </p:cNvSpPr>
          <p:nvPr/>
        </p:nvSpPr>
        <p:spPr bwMode="auto">
          <a:xfrm>
            <a:off x="238125" y="207133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  <p:sp>
        <p:nvSpPr>
          <p:cNvPr id="2952855" name="Line 5322"/>
          <p:cNvSpPr/>
          <p:nvPr/>
        </p:nvSpPr>
        <p:spPr>
          <a:xfrm flipV="1">
            <a:off x="1329690" y="5069840"/>
            <a:ext cx="848995" cy="59880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52859" name="Line 5322"/>
          <p:cNvSpPr/>
          <p:nvPr/>
        </p:nvSpPr>
        <p:spPr>
          <a:xfrm flipV="1">
            <a:off x="1035050" y="4655185"/>
            <a:ext cx="837565" cy="96266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52860" name="Line 5322"/>
          <p:cNvSpPr/>
          <p:nvPr/>
        </p:nvSpPr>
        <p:spPr>
          <a:xfrm flipV="1">
            <a:off x="1339850" y="5398770"/>
            <a:ext cx="1304925" cy="48133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" name="AutoShape 18630"/>
          <p:cNvSpPr>
            <a:spLocks noChangeArrowheads="1"/>
          </p:cNvSpPr>
          <p:nvPr/>
        </p:nvSpPr>
        <p:spPr>
          <a:xfrm>
            <a:off x="123190" y="5191760"/>
            <a:ext cx="1551940" cy="1087755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FF0000"/>
            </a:solidFill>
            <a:round/>
          </a:ln>
        </p:spPr>
        <p:txBody>
          <a:bodyPr vertOverflow="clip" wrap="square" lIns="27432" tIns="18288" rIns="0" bIns="0" anchor="ctr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400"/>
              </a:lnSpc>
              <a:defRPr sz="1000"/>
            </a:pPr>
            <a:r>
              <a:rPr lang="en-US" altLang="zh-CN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Paste</a:t>
            </a:r>
            <a:r>
              <a:rPr lang="zh-CN" altLang="en-US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the rear </a:t>
            </a:r>
            <a:r>
              <a:rPr lang="en-US" altLang="zh-CN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camera</a:t>
            </a:r>
            <a:r>
              <a:rPr lang="zh-CN" altLang="en-US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conductive sponge to the 13M AF</a:t>
            </a:r>
            <a:endParaRPr lang="zh-CN" altLang="en-US" sz="1200" b="0" i="0" strike="noStrike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952864" name="Line 26372"/>
          <p:cNvSpPr/>
          <p:nvPr/>
        </p:nvSpPr>
        <p:spPr>
          <a:xfrm rot="17520000" flipV="1">
            <a:off x="4699635" y="3143250"/>
            <a:ext cx="31750" cy="49276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" name="AutoShape 18345"/>
          <p:cNvSpPr>
            <a:spLocks noChangeArrowheads="1"/>
          </p:cNvSpPr>
          <p:nvPr/>
        </p:nvSpPr>
        <p:spPr>
          <a:xfrm>
            <a:off x="5093970" y="3465830"/>
            <a:ext cx="1536700" cy="1189355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</a:ln>
        </p:spPr>
        <p:txBody>
          <a:bodyPr vertOverflow="clip" wrap="square" lIns="27432" tIns="18288" rIns="0" bIns="0" anchor="t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300"/>
              </a:lnSpc>
              <a:defRPr sz="1000"/>
            </a:pPr>
            <a:r>
              <a:rPr lang="zh-CN" altLang="en-US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+mj-ea"/>
              </a:rPr>
              <a:t>Place the 13M AF </a:t>
            </a:r>
            <a:r>
              <a:rPr lang="en-US" altLang="zh-CN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+mj-ea"/>
              </a:rPr>
              <a:t>rear camera</a:t>
            </a:r>
            <a:r>
              <a:rPr lang="zh-CN" altLang="en-US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+mj-ea"/>
              </a:rPr>
              <a:t> flat in the fixing slot of the motherboard, and install it flat, without lifting, arching</a:t>
            </a:r>
            <a:endParaRPr lang="zh-CN" altLang="en-US" sz="1200" b="0" i="0" strike="noStrike">
              <a:solidFill>
                <a:srgbClr val="000000"/>
              </a:solidFill>
              <a:latin typeface="Calibri" panose="020F0502020204030204" pitchFamily="34" charset="0"/>
              <a:ea typeface="+mj-ea"/>
            </a:endParaRPr>
          </a:p>
        </p:txBody>
      </p:sp>
      <p:sp>
        <p:nvSpPr>
          <p:cNvPr id="6" name="Line 26372"/>
          <p:cNvSpPr/>
          <p:nvPr/>
        </p:nvSpPr>
        <p:spPr>
          <a:xfrm rot="17160000" flipH="1" flipV="1">
            <a:off x="4772660" y="5973445"/>
            <a:ext cx="44450" cy="44640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1" name="AutoShape 18345"/>
          <p:cNvSpPr>
            <a:spLocks noChangeArrowheads="1"/>
          </p:cNvSpPr>
          <p:nvPr/>
        </p:nvSpPr>
        <p:spPr>
          <a:xfrm>
            <a:off x="5019675" y="6032500"/>
            <a:ext cx="1685290" cy="924560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</a:ln>
        </p:spPr>
        <p:txBody>
          <a:bodyPr vertOverflow="clip" wrap="square" lIns="27432" tIns="18288" rIns="0" bIns="0" anchor="ctr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300"/>
              </a:lnSpc>
              <a:defRPr sz="1000"/>
            </a:pPr>
            <a:r>
              <a:rPr lang="en-US" altLang="zh-CN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+mj-ea"/>
              </a:rPr>
              <a:t>Place the sub -Mic silicon sleeve </a:t>
            </a:r>
            <a:endParaRPr lang="en-US" altLang="zh-CN" sz="1200" b="0" i="0" strike="noStrike">
              <a:solidFill>
                <a:srgbClr val="000000"/>
              </a:solidFill>
              <a:latin typeface="Calibri" panose="020F0502020204030204" pitchFamily="34" charset="0"/>
              <a:ea typeface="+mj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7826" name="图片 70"/>
          <p:cNvPicPr>
            <a:picLocks noChangeAspect="1"/>
          </p:cNvPicPr>
          <p:nvPr/>
        </p:nvPicPr>
        <p:blipFill>
          <a:blip r:embed="rId1"/>
          <a:srcRect b="19238"/>
          <a:stretch>
            <a:fillRect/>
          </a:stretch>
        </p:blipFill>
        <p:spPr>
          <a:xfrm>
            <a:off x="4107180" y="2799080"/>
            <a:ext cx="2821305" cy="21742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5782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" y="3106420"/>
            <a:ext cx="3903980" cy="854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57834" name="Line 65"/>
          <p:cNvSpPr/>
          <p:nvPr/>
        </p:nvSpPr>
        <p:spPr>
          <a:xfrm flipV="1">
            <a:off x="2968625" y="3817620"/>
            <a:ext cx="595630" cy="441960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57835" name="Line 66"/>
          <p:cNvSpPr/>
          <p:nvPr/>
        </p:nvSpPr>
        <p:spPr>
          <a:xfrm flipH="1" flipV="1">
            <a:off x="1477645" y="3674745"/>
            <a:ext cx="426720" cy="551815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" name="AutoShape 18630"/>
          <p:cNvSpPr>
            <a:spLocks noChangeArrowheads="1"/>
          </p:cNvSpPr>
          <p:nvPr/>
        </p:nvSpPr>
        <p:spPr>
          <a:xfrm>
            <a:off x="1111885" y="4252595"/>
            <a:ext cx="2452370" cy="882015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</a:ln>
        </p:spPr>
        <p:txBody>
          <a:bodyPr vertOverflow="clip" wrap="square" lIns="27432" tIns="18288" rIns="0" bIns="0" anchor="ctr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ts val="1400"/>
              </a:lnSpc>
              <a:defRPr sz="1000"/>
            </a:pPr>
            <a:r>
              <a:rPr lang="en-US" altLang="zh-CN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Paste the side key FPC on the corresponding position of the front housing,and insert it into the main board</a:t>
            </a:r>
            <a:endParaRPr lang="en-US" altLang="zh-CN" sz="1200" b="0" i="0" strike="noStrike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-57150" y="457200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8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+mn-ea"/>
                        </a:rPr>
                        <a:t>Paste the side key FPC and assemble the Ssensor FPC</a:t>
                      </a:r>
                      <a:endParaRPr lang="en-US" altLang="zh-CN" sz="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243445" y="1008380"/>
          <a:ext cx="2751455" cy="4310380"/>
        </p:xfrm>
        <a:graphic>
          <a:graphicData uri="http://schemas.openxmlformats.org/drawingml/2006/table">
            <a:tbl>
              <a:tblPr/>
              <a:tblGrid>
                <a:gridCol w="976630"/>
                <a:gridCol w="353316"/>
                <a:gridCol w="862011"/>
                <a:gridCol w="559498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N105-BBDB01-010</a:t>
                      </a: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Side key FPC/S938C55976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N808-BDD000-010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Sensor FPCA/S938C55978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8275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8275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417830" y="1224915"/>
            <a:ext cx="6669405" cy="29584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Paste the side key FPC on the corresponding position of the front housing,and insert it into the main board </a:t>
            </a:r>
            <a:r>
              <a:rPr lang="en-US" sz="1400" dirty="0"/>
              <a:t> </a:t>
            </a:r>
            <a:r>
              <a:rPr lang="en-US" dirty="0"/>
              <a:t>as shows as the picture 1</a:t>
            </a: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342900" indent="-342900">
              <a:buFontTx/>
              <a:buAutoNum type="arabicPeriod"/>
            </a:pP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Assemble the sensor FPC in the slot of the front housing and insert it into the main board </a:t>
            </a: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ea typeface="+mj-ea"/>
                <a:sym typeface="+mn-ea"/>
              </a:rPr>
              <a:t> </a:t>
            </a: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ea typeface="+mj-ea"/>
                <a:sym typeface="+mn-ea"/>
              </a:rPr>
              <a:t>as shows as picture2</a:t>
            </a:r>
            <a:r>
              <a:rPr lang="en-US" sz="1400" dirty="0"/>
              <a:t>.</a:t>
            </a:r>
            <a:endParaRPr lang="en-US" sz="1400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0" indent="0">
              <a:buFontTx/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725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sp>
        <p:nvSpPr>
          <p:cNvPr id="8" name="圆角矩形 7"/>
          <p:cNvSpPr/>
          <p:nvPr/>
        </p:nvSpPr>
        <p:spPr>
          <a:xfrm flipV="1">
            <a:off x="316230" y="3288030"/>
            <a:ext cx="298450" cy="37592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6230" y="3331210"/>
            <a:ext cx="298450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21" name="圆角矩形 20"/>
          <p:cNvSpPr/>
          <p:nvPr/>
        </p:nvSpPr>
        <p:spPr>
          <a:xfrm flipV="1">
            <a:off x="4303395" y="4252595"/>
            <a:ext cx="298450" cy="37592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368800" y="4379595"/>
            <a:ext cx="153035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29" name="Rectangle 65"/>
          <p:cNvSpPr>
            <a:spLocks noChangeArrowheads="1"/>
          </p:cNvSpPr>
          <p:nvPr/>
        </p:nvSpPr>
        <p:spPr bwMode="auto">
          <a:xfrm>
            <a:off x="238125" y="1880195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  <p:sp>
        <p:nvSpPr>
          <p:cNvPr id="10" name="AutoShape 18630"/>
          <p:cNvSpPr>
            <a:spLocks noChangeArrowheads="1"/>
          </p:cNvSpPr>
          <p:nvPr/>
        </p:nvSpPr>
        <p:spPr>
          <a:xfrm>
            <a:off x="4260215" y="2799080"/>
            <a:ext cx="1637665" cy="1137285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FF0000"/>
            </a:solidFill>
            <a:round/>
          </a:ln>
        </p:spPr>
        <p:txBody>
          <a:bodyPr vertOverflow="clip" wrap="square" lIns="27432" tIns="18288" rIns="0" bIns="0" anchor="ctr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400"/>
              </a:lnSpc>
              <a:defRPr sz="1000"/>
            </a:pPr>
            <a:r>
              <a:rPr lang="en-US" altLang="zh-CN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Assemble the sensor FPC in the slot of the front housing and insert it into the main board</a:t>
            </a:r>
            <a:endParaRPr lang="en-US" altLang="zh-CN" sz="1200" b="0" i="0" strike="noStrike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Line 65"/>
          <p:cNvSpPr/>
          <p:nvPr/>
        </p:nvSpPr>
        <p:spPr>
          <a:xfrm flipV="1">
            <a:off x="5897880" y="2888615"/>
            <a:ext cx="285115" cy="217805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4" name="Line 65"/>
          <p:cNvSpPr/>
          <p:nvPr/>
        </p:nvSpPr>
        <p:spPr>
          <a:xfrm rot="2580000" flipV="1">
            <a:off x="5898515" y="3045460"/>
            <a:ext cx="285115" cy="217805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8" name="文本框 17"/>
          <p:cNvSpPr txBox="1"/>
          <p:nvPr/>
        </p:nvSpPr>
        <p:spPr>
          <a:xfrm rot="20040000">
            <a:off x="4752340" y="284480"/>
            <a:ext cx="1715135" cy="645160"/>
          </a:xfrm>
          <a:prstGeom prst="rect">
            <a:avLst/>
          </a:prstGeom>
          <a:solidFill>
            <a:schemeClr val="bg1"/>
          </a:solidFill>
          <a:ln w="31750" cmpd="sng">
            <a:solidFill>
              <a:srgbClr val="0000FF"/>
            </a:solidFill>
            <a:prstDash val="dashDot"/>
          </a:ln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     </a:t>
            </a:r>
            <a:r>
              <a:rPr lang="en-US" altLang="zh-CN" sz="3600" b="1">
                <a:solidFill>
                  <a:srgbClr val="FF0000"/>
                </a:solidFill>
                <a:latin typeface="Calibri" panose="020F0502020204030204" pitchFamily="34" charset="0"/>
              </a:rPr>
              <a:t>CCP</a:t>
            </a:r>
            <a:endParaRPr lang="en-US" altLang="zh-CN" sz="36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4343" name="文本框 3"/>
          <p:cNvSpPr txBox="1"/>
          <p:nvPr/>
        </p:nvSpPr>
        <p:spPr>
          <a:xfrm>
            <a:off x="1549083" y="6556058"/>
            <a:ext cx="3052762" cy="733425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txBody>
          <a:bodyPr wrap="square" anchor="t">
            <a:spAutoFit/>
          </a:bodyPr>
          <a:p>
            <a:pPr lvl="0" indent="0"/>
            <a:r>
              <a:rPr lang="en-US" altLang="en-US" sz="1400">
                <a:latin typeface="Calibri" panose="020F0502020204030204" pitchFamily="34" charset="0"/>
                <a:ea typeface="宋体" panose="02010600030101010101" pitchFamily="2" charset="-122"/>
              </a:rPr>
              <a:t>The side key FPC hasn't been assembled into the bottom side totally,</a:t>
            </a:r>
            <a:r>
              <a:rPr lang="en-US" altLang="en-US" sz="1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NG</a:t>
            </a:r>
            <a:endParaRPr lang="en-US" altLang="en-US" sz="1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4345" name="图片 2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203200" y="5313680"/>
            <a:ext cx="3903980" cy="124269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箭头连接符 2"/>
          <p:cNvCxnSpPr/>
          <p:nvPr/>
        </p:nvCxnSpPr>
        <p:spPr>
          <a:xfrm flipH="1" flipV="1">
            <a:off x="1111885" y="6465570"/>
            <a:ext cx="461645" cy="56007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471170" y="6034405"/>
            <a:ext cx="1006475" cy="43180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8865" name="图片 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0375" y="4733290"/>
            <a:ext cx="3264535" cy="18008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58864" name="图片 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5" y="3166745"/>
            <a:ext cx="3264535" cy="1572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58837" name="图片 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" y="3839845"/>
            <a:ext cx="4286885" cy="201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58843" name="Line 116"/>
          <p:cNvSpPr/>
          <p:nvPr/>
        </p:nvSpPr>
        <p:spPr>
          <a:xfrm>
            <a:off x="884238" y="4164965"/>
            <a:ext cx="571500" cy="760730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" name="圆角矩形标注 442"/>
          <p:cNvSpPr>
            <a:spLocks noChangeArrowheads="1"/>
          </p:cNvSpPr>
          <p:nvPr/>
        </p:nvSpPr>
        <p:spPr>
          <a:xfrm>
            <a:off x="716280" y="3763645"/>
            <a:ext cx="1454150" cy="723265"/>
          </a:xfrm>
          <a:prstGeom prst="roundRect">
            <a:avLst/>
          </a:prstGeom>
          <a:solidFill>
            <a:srgbClr val="FFFFFF"/>
          </a:solidFill>
          <a:ln w="12700" algn="ctr">
            <a:solidFill>
              <a:srgbClr val="FF0000"/>
            </a:solidFill>
            <a:round/>
          </a:ln>
        </p:spPr>
        <p:txBody>
          <a:bodyPr vertOverflow="clip" wrap="square" lIns="18288" tIns="0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300"/>
              </a:lnSpc>
              <a:defRPr sz="1000"/>
            </a:pPr>
            <a:r>
              <a:rPr lang="zh-CN" altLang="en-US" sz="12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Snap the LCD FPC into the motherboard connector</a:t>
            </a:r>
            <a:endParaRPr lang="zh-CN" altLang="en-US" sz="1200" b="0" i="0" u="none" strike="noStrike" baseline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536180" y="1008380"/>
          <a:ext cx="2459355" cy="3738880"/>
        </p:xfrm>
        <a:graphic>
          <a:graphicData uri="http://schemas.openxmlformats.org/drawingml/2006/table">
            <a:tbl>
              <a:tblPr/>
              <a:tblGrid>
                <a:gridCol w="848360"/>
                <a:gridCol w="340360"/>
                <a:gridCol w="770890"/>
                <a:gridCol w="499745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TN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Description/Lenovo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M716-BDD000-001</a:t>
                      </a: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Main Mic rubber/S948C55811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551815" y="1242695"/>
            <a:ext cx="6983730" cy="25469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Snap the LCD FPC into the motherboard connector</a:t>
            </a:r>
            <a:r>
              <a:rPr lang="en-US" sz="1400" dirty="0"/>
              <a:t> </a:t>
            </a:r>
            <a:r>
              <a:rPr lang="en-US" dirty="0"/>
              <a:t>as shows as the picture 1</a:t>
            </a: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342900" indent="-342900">
              <a:buFontTx/>
              <a:buAutoNum type="arabicPeriod"/>
            </a:pPr>
            <a:r>
              <a:rPr lang="zh-CN" altLang="en-US" sz="140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Snap the TP FPC connector into the small board connecto</a:t>
            </a:r>
            <a:r>
              <a:rPr lang="en-US" altLang="zh-CN" sz="140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r</a:t>
            </a:r>
            <a:r>
              <a:rPr lang="zh-CN" altLang="en-US" sz="140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140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as shows as the picture2</a:t>
            </a:r>
            <a:r>
              <a:rPr lang="en-US" sz="1400" dirty="0"/>
              <a:t>.</a:t>
            </a:r>
            <a:endParaRPr lang="en-US" sz="1400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342900" indent="-342900">
              <a:buFontTx/>
              <a:buAutoNum type="arabicPeriod"/>
            </a:pP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Place t</a:t>
            </a: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he main microphone silicone sleeve </a:t>
            </a: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on the </a:t>
            </a: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microphone </a:t>
            </a: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as shows as the picture3.</a:t>
            </a:r>
            <a:endParaRPr lang="en-US" altLang="zh-CN" sz="1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marL="0" indent="0">
              <a:buFontTx/>
              <a:buNone/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725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sp>
        <p:nvSpPr>
          <p:cNvPr id="8" name="圆角矩形 7"/>
          <p:cNvSpPr/>
          <p:nvPr/>
        </p:nvSpPr>
        <p:spPr>
          <a:xfrm flipV="1">
            <a:off x="417830" y="4357370"/>
            <a:ext cx="298450" cy="37592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7830" y="4443730"/>
            <a:ext cx="298450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15" name="文本框 14"/>
          <p:cNvSpPr txBox="1"/>
          <p:nvPr/>
        </p:nvSpPr>
        <p:spPr>
          <a:xfrm>
            <a:off x="4521835" y="3937000"/>
            <a:ext cx="298450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21" name="圆角矩形 20"/>
          <p:cNvSpPr/>
          <p:nvPr/>
        </p:nvSpPr>
        <p:spPr>
          <a:xfrm flipV="1">
            <a:off x="4521835" y="3893820"/>
            <a:ext cx="298450" cy="37592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圆角矩形 23"/>
          <p:cNvSpPr/>
          <p:nvPr/>
        </p:nvSpPr>
        <p:spPr>
          <a:xfrm flipV="1">
            <a:off x="4521835" y="4815840"/>
            <a:ext cx="298450" cy="37592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521835" y="3980180"/>
            <a:ext cx="153035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26" name="文本框 25"/>
          <p:cNvSpPr txBox="1"/>
          <p:nvPr/>
        </p:nvSpPr>
        <p:spPr>
          <a:xfrm>
            <a:off x="4521835" y="4859020"/>
            <a:ext cx="153035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29" name="Rectangle 65"/>
          <p:cNvSpPr>
            <a:spLocks noChangeArrowheads="1"/>
          </p:cNvSpPr>
          <p:nvPr/>
        </p:nvSpPr>
        <p:spPr bwMode="auto">
          <a:xfrm>
            <a:off x="238125" y="171446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  <p:sp>
        <p:nvSpPr>
          <p:cNvPr id="30" name="Rectangle 65"/>
          <p:cNvSpPr>
            <a:spLocks noChangeArrowheads="1"/>
          </p:cNvSpPr>
          <p:nvPr/>
        </p:nvSpPr>
        <p:spPr bwMode="auto">
          <a:xfrm>
            <a:off x="238125" y="207133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  <p:sp>
        <p:nvSpPr>
          <p:cNvPr id="2958866" name="Line 342"/>
          <p:cNvSpPr/>
          <p:nvPr/>
        </p:nvSpPr>
        <p:spPr>
          <a:xfrm>
            <a:off x="6100445" y="3524250"/>
            <a:ext cx="582930" cy="64071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" name="圆角矩形标注 442"/>
          <p:cNvSpPr>
            <a:spLocks noChangeArrowheads="1"/>
          </p:cNvSpPr>
          <p:nvPr/>
        </p:nvSpPr>
        <p:spPr>
          <a:xfrm>
            <a:off x="4819968" y="2685415"/>
            <a:ext cx="1552575" cy="1479550"/>
          </a:xfrm>
          <a:prstGeom prst="wedgeRoundRectCallout">
            <a:avLst>
              <a:gd name="adj1" fmla="val -28356"/>
              <a:gd name="adj2" fmla="val 6000"/>
              <a:gd name="adj3" fmla="val 16667"/>
            </a:avLst>
          </a:prstGeom>
          <a:solidFill>
            <a:srgbClr val="FFFFFF"/>
          </a:solidFill>
          <a:ln w="12700">
            <a:solidFill>
              <a:srgbClr val="FF0000"/>
            </a:solidFill>
            <a:round/>
          </a:ln>
        </p:spPr>
        <p:txBody>
          <a:bodyPr vertOverflow="clip" wrap="square" lIns="18288" tIns="0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300"/>
              </a:lnSpc>
              <a:defRPr sz="1000"/>
            </a:pPr>
            <a:r>
              <a:rPr lang="zh-CN" altLang="en-US" sz="1200" b="0" i="0" u="none" strike="noStrik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Snap the TP FPC connector into the small board connector and press the connector to ensure that the connector is not loose.</a:t>
            </a:r>
            <a:endParaRPr lang="zh-CN" altLang="en-US" sz="1200" b="0" i="0" u="none" strike="noStrike" baseline="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958871" name="Line 14423"/>
          <p:cNvSpPr/>
          <p:nvPr/>
        </p:nvSpPr>
        <p:spPr>
          <a:xfrm flipV="1">
            <a:off x="6100445" y="6082665"/>
            <a:ext cx="73025" cy="65278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1" name="AutoShape 18630"/>
          <p:cNvSpPr>
            <a:spLocks noChangeArrowheads="1"/>
          </p:cNvSpPr>
          <p:nvPr/>
        </p:nvSpPr>
        <p:spPr>
          <a:xfrm>
            <a:off x="4914265" y="6511925"/>
            <a:ext cx="2186305" cy="819785"/>
          </a:xfrm>
          <a:prstGeom prst="wedgeRoundRectCallout">
            <a:avLst>
              <a:gd name="adj1" fmla="val 50000"/>
              <a:gd name="adj2" fmla="val -10000"/>
              <a:gd name="adj3" fmla="val 16667"/>
            </a:avLst>
          </a:prstGeom>
          <a:solidFill>
            <a:srgbClr val="FFFFFF"/>
          </a:solidFill>
          <a:ln w="9525">
            <a:solidFill>
              <a:srgbClr val="FF0000"/>
            </a:solidFill>
            <a:miter lim="800000"/>
          </a:ln>
        </p:spPr>
        <p:txBody>
          <a:bodyPr vertOverflow="clip" wrap="square" lIns="27432" tIns="18288" rIns="0" bIns="0" anchor="t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300"/>
              </a:lnSpc>
              <a:defRPr sz="1000"/>
            </a:pPr>
            <a:r>
              <a:rPr lang="en-US" altLang="zh-CN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Place t</a:t>
            </a:r>
            <a:r>
              <a:rPr lang="zh-CN" altLang="en-US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he main microphone silicone sleeve </a:t>
            </a:r>
            <a:r>
              <a:rPr lang="en-US" altLang="zh-CN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on the </a:t>
            </a:r>
            <a:r>
              <a:rPr lang="zh-CN" altLang="en-US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microphone </a:t>
            </a:r>
            <a:r>
              <a:rPr lang="en-US" altLang="zh-CN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in the right direction and position</a:t>
            </a:r>
            <a:endParaRPr lang="en-US" altLang="zh-CN" sz="1200" b="0" i="0" strike="noStrike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rot="20040000">
            <a:off x="4752340" y="284480"/>
            <a:ext cx="1715135" cy="645160"/>
          </a:xfrm>
          <a:prstGeom prst="rect">
            <a:avLst/>
          </a:prstGeom>
          <a:solidFill>
            <a:schemeClr val="bg1"/>
          </a:solidFill>
          <a:ln w="31750" cmpd="sng">
            <a:solidFill>
              <a:srgbClr val="0000FF"/>
            </a:solidFill>
            <a:prstDash val="dashDot"/>
          </a:ln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     </a:t>
            </a:r>
            <a:r>
              <a:rPr lang="en-US" altLang="zh-CN" sz="3600" b="1">
                <a:solidFill>
                  <a:srgbClr val="FF0000"/>
                </a:solidFill>
                <a:latin typeface="Calibri" panose="020F0502020204030204" pitchFamily="34" charset="0"/>
              </a:rPr>
              <a:t>CCP</a:t>
            </a:r>
            <a:endParaRPr lang="en-US" altLang="zh-CN" sz="36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Line 116"/>
          <p:cNvSpPr/>
          <p:nvPr/>
        </p:nvSpPr>
        <p:spPr>
          <a:xfrm>
            <a:off x="3060383" y="3505835"/>
            <a:ext cx="571500" cy="760730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" name="圆角矩形标注 442"/>
          <p:cNvSpPr>
            <a:spLocks noChangeArrowheads="1"/>
          </p:cNvSpPr>
          <p:nvPr/>
        </p:nvSpPr>
        <p:spPr>
          <a:xfrm>
            <a:off x="2170430" y="2685415"/>
            <a:ext cx="1826895" cy="1021080"/>
          </a:xfrm>
          <a:prstGeom prst="roundRect">
            <a:avLst/>
          </a:prstGeom>
          <a:solidFill>
            <a:srgbClr val="FFFFFF"/>
          </a:solidFill>
          <a:ln w="12700" algn="ctr">
            <a:solidFill>
              <a:srgbClr val="FF0000"/>
            </a:solidFill>
            <a:round/>
          </a:ln>
        </p:spPr>
        <p:txBody>
          <a:bodyPr vertOverflow="clip" wrap="square" lIns="18288" tIns="0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300"/>
              </a:lnSpc>
              <a:defRPr sz="1000"/>
            </a:pPr>
            <a:r>
              <a:rPr lang="en-US" altLang="zh-CN" sz="12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Spin the vibrator cable by 3 routes,and fix it in the slot,</a:t>
            </a:r>
            <a:r>
              <a:rPr lang="en-US" altLang="en-US" sz="12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The vibrator cable should NOT be overlapped with the LCD FPC</a:t>
            </a:r>
            <a:endParaRPr lang="en-US" altLang="en-US" sz="12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algn="l" rtl="0">
              <a:lnSpc>
                <a:spcPts val="1300"/>
              </a:lnSpc>
              <a:defRPr sz="1000"/>
            </a:pPr>
            <a:endParaRPr lang="en-US" altLang="en-US" sz="1200" b="0" i="0" u="none" strike="noStrike" baseline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0488" name="图片 4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735648" y="5298123"/>
            <a:ext cx="1249362" cy="25495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箭头连接符 6"/>
          <p:cNvCxnSpPr/>
          <p:nvPr/>
        </p:nvCxnSpPr>
        <p:spPr>
          <a:xfrm flipH="1">
            <a:off x="417830" y="5948045"/>
            <a:ext cx="838200" cy="33020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标注 442"/>
          <p:cNvSpPr>
            <a:spLocks noChangeArrowheads="1"/>
          </p:cNvSpPr>
          <p:nvPr/>
        </p:nvSpPr>
        <p:spPr>
          <a:xfrm>
            <a:off x="1181100" y="5810885"/>
            <a:ext cx="1602740" cy="924560"/>
          </a:xfrm>
          <a:prstGeom prst="roundRect">
            <a:avLst/>
          </a:prstGeom>
          <a:solidFill>
            <a:srgbClr val="FFFFFF"/>
          </a:solidFill>
          <a:ln w="12700" algn="ctr">
            <a:solidFill>
              <a:srgbClr val="FF0000"/>
            </a:solidFill>
            <a:round/>
          </a:ln>
        </p:spPr>
        <p:txBody>
          <a:bodyPr vertOverflow="clip" wrap="square" lIns="18288" tIns="0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300"/>
              </a:lnSpc>
              <a:defRPr sz="1000"/>
            </a:pPr>
            <a:r>
              <a:rPr lang="en-US" altLang="en-US" sz="12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Hold down the connector to prevent being lifted when pasting the FPC</a:t>
            </a:r>
            <a:endParaRPr lang="en-US" altLang="en-US" sz="120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l" rtl="0">
              <a:lnSpc>
                <a:spcPts val="1300"/>
              </a:lnSpc>
              <a:defRPr sz="1000"/>
            </a:pPr>
            <a:r>
              <a:rPr lang="en-US" altLang="zh-CN" sz="12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endParaRPr lang="en-US" altLang="zh-CN" sz="1200" b="0" i="0" u="none" strike="noStrike" baseline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3924" name="图片 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2614295"/>
            <a:ext cx="4010660" cy="307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4392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880" y="3843655"/>
            <a:ext cx="2791460" cy="88963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393305" y="1008380"/>
          <a:ext cx="2601595" cy="4977130"/>
        </p:xfrm>
        <a:graphic>
          <a:graphicData uri="http://schemas.openxmlformats.org/drawingml/2006/table">
            <a:tbl>
              <a:tblPr/>
              <a:tblGrid>
                <a:gridCol w="1021080"/>
                <a:gridCol w="236467"/>
                <a:gridCol w="814927"/>
                <a:gridCol w="529121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M709-BDD000-027</a:t>
                      </a: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FPS grounding conductive sponge/S948C58592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M709-BDD000-002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FPS support foam/S948C55820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N405-BDD850-000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FPS module/S928C55803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M701-BDD000-010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FPS s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+mn-ea"/>
                        </a:rPr>
                        <a:t>electrostatic tape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/S948C58589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551815" y="1242695"/>
            <a:ext cx="6981190" cy="3171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 </a:t>
            </a: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Paste t</a:t>
            </a: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he fingerprint module grounding </a:t>
            </a: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conductive </a:t>
            </a: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sponge </a:t>
            </a: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and the support foam</a:t>
            </a:r>
            <a:r>
              <a:rPr lang="en-US" sz="1400" dirty="0"/>
              <a:t> </a:t>
            </a:r>
            <a:r>
              <a:rPr lang="en-US" dirty="0"/>
              <a:t>as shows as the picture 1</a:t>
            </a: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342900" indent="-342900">
              <a:buFontTx/>
              <a:buAutoNum type="arabicPeriod"/>
            </a:pPr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Paste the fingerprint electrostatic tape</a:t>
            </a:r>
            <a:r>
              <a:rPr lang="zh-CN" altLang="en-US" sz="140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140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as shows as the picture2</a:t>
            </a:r>
            <a:r>
              <a:rPr lang="en-US" sz="1400" dirty="0"/>
              <a:t>.</a:t>
            </a:r>
            <a:endParaRPr lang="en-US" sz="1400" dirty="0"/>
          </a:p>
          <a:p>
            <a:pPr marL="342900" indent="-342900">
              <a:buFontTx/>
              <a:buAutoNum type="arabicPeriod"/>
            </a:pPr>
            <a:endParaRPr lang="en-US" sz="1400" dirty="0"/>
          </a:p>
          <a:p>
            <a:pPr marL="342900" indent="-342900">
              <a:buFontTx/>
              <a:buAutoNum type="arabicPeriod"/>
            </a:pPr>
            <a:r>
              <a:rPr lang="en-US" sz="1400" dirty="0"/>
              <a:t>Assemble the finger print into the main PCBA</a:t>
            </a:r>
            <a:endParaRPr lang="en-US" sz="1400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0" indent="0">
              <a:buFontTx/>
              <a:buNone/>
            </a:pPr>
            <a:endParaRPr lang="en-US" altLang="zh-CN" sz="1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marL="0" indent="0">
              <a:buFontTx/>
              <a:buNone/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725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sp>
        <p:nvSpPr>
          <p:cNvPr id="8" name="圆角矩形 7"/>
          <p:cNvSpPr/>
          <p:nvPr/>
        </p:nvSpPr>
        <p:spPr>
          <a:xfrm flipV="1">
            <a:off x="417830" y="4357370"/>
            <a:ext cx="298450" cy="37592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7830" y="4443730"/>
            <a:ext cx="298450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25" name="文本框 24"/>
          <p:cNvSpPr txBox="1"/>
          <p:nvPr/>
        </p:nvSpPr>
        <p:spPr>
          <a:xfrm>
            <a:off x="822325" y="5153660"/>
            <a:ext cx="153035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29" name="Rectangle 65"/>
          <p:cNvSpPr>
            <a:spLocks noChangeArrowheads="1"/>
          </p:cNvSpPr>
          <p:nvPr/>
        </p:nvSpPr>
        <p:spPr bwMode="auto">
          <a:xfrm>
            <a:off x="238125" y="1880195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  <p:sp>
        <p:nvSpPr>
          <p:cNvPr id="2943937" name="Line 5322"/>
          <p:cNvSpPr/>
          <p:nvPr/>
        </p:nvSpPr>
        <p:spPr>
          <a:xfrm flipH="1">
            <a:off x="2395220" y="3429635"/>
            <a:ext cx="757555" cy="98615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" name="AutoShape 18630"/>
          <p:cNvSpPr>
            <a:spLocks noChangeArrowheads="1"/>
          </p:cNvSpPr>
          <p:nvPr/>
        </p:nvSpPr>
        <p:spPr>
          <a:xfrm>
            <a:off x="2734945" y="2614930"/>
            <a:ext cx="1665605" cy="137541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</a:ln>
        </p:spPr>
        <p:txBody>
          <a:bodyPr vertOverflow="clip" wrap="square" lIns="27432" tIns="18288" rIns="0" bIns="0" anchor="t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200"/>
              </a:lnSpc>
              <a:defRPr sz="1000"/>
            </a:pPr>
            <a:r>
              <a:rPr lang="en-US" altLang="zh-CN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Paste t</a:t>
            </a:r>
            <a:r>
              <a:rPr lang="zh-CN" altLang="en-US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he fingerprint module supports  foam according to the shape of the shielding cover. Note: the wrong position, skew, wrinkles, damage, etc.;</a:t>
            </a:r>
            <a:endParaRPr lang="zh-CN" altLang="en-US" sz="1200" b="0" i="0" strike="noStrike">
              <a:solidFill>
                <a:srgbClr val="000000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2943942" name="Line 19405"/>
          <p:cNvSpPr/>
          <p:nvPr/>
        </p:nvSpPr>
        <p:spPr>
          <a:xfrm>
            <a:off x="1704658" y="3990340"/>
            <a:ext cx="600075" cy="61468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" name="AutoShape 18630"/>
          <p:cNvSpPr>
            <a:spLocks noChangeArrowheads="1"/>
          </p:cNvSpPr>
          <p:nvPr/>
        </p:nvSpPr>
        <p:spPr>
          <a:xfrm>
            <a:off x="201295" y="3178810"/>
            <a:ext cx="1617345" cy="779145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</a:ln>
        </p:spPr>
        <p:txBody>
          <a:bodyPr vertOverflow="clip" wrap="square" lIns="27432" tIns="18288" rIns="0" bIns="0" anchor="t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400"/>
              </a:lnSpc>
              <a:defRPr sz="1000"/>
            </a:pPr>
            <a:r>
              <a:rPr lang="zh-CN" altLang="en-US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 </a:t>
            </a:r>
            <a:r>
              <a:rPr lang="en-US" altLang="zh-CN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Paste t</a:t>
            </a:r>
            <a:r>
              <a:rPr lang="zh-CN" altLang="en-US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he fingerprint module grounding </a:t>
            </a:r>
            <a:r>
              <a:rPr lang="en-US" altLang="zh-CN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conductive </a:t>
            </a:r>
            <a:r>
              <a:rPr lang="zh-CN" altLang="en-US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sponge </a:t>
            </a:r>
            <a:endParaRPr lang="zh-CN" altLang="en-US" sz="1200" b="0" i="0" strike="noStrike">
              <a:solidFill>
                <a:srgbClr val="000000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2943946" name="Line 5322"/>
          <p:cNvSpPr/>
          <p:nvPr/>
        </p:nvSpPr>
        <p:spPr>
          <a:xfrm>
            <a:off x="6476365" y="3645535"/>
            <a:ext cx="314325" cy="55435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" name="AutoShape 37"/>
          <p:cNvSpPr>
            <a:spLocks noChangeArrowheads="1"/>
          </p:cNvSpPr>
          <p:nvPr/>
        </p:nvSpPr>
        <p:spPr>
          <a:xfrm>
            <a:off x="4980305" y="2464435"/>
            <a:ext cx="2312035" cy="118110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</a:ln>
        </p:spPr>
        <p:txBody>
          <a:bodyPr vertOverflow="clip" wrap="square" lIns="27432" tIns="18288" rIns="0" bIns="0" anchor="ctr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300"/>
              </a:lnSpc>
              <a:defRPr sz="1000"/>
            </a:pPr>
            <a:r>
              <a:rPr lang="zh-CN" altLang="en-US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The fingerprint electrostatic </a:t>
            </a:r>
            <a:r>
              <a:rPr lang="en-US" altLang="zh-CN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tape</a:t>
            </a:r>
            <a:r>
              <a:rPr lang="zh-CN" altLang="en-US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 is pasted on the FPC steel sheet of the fingerprint module. Be careful not to misplace the position, skew, wrinkles, breakage, etc.</a:t>
            </a:r>
            <a:endParaRPr lang="zh-CN" altLang="en-US" sz="1200" b="0" i="0" strike="noStrike">
              <a:solidFill>
                <a:srgbClr val="000000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3" name="Rectangle 65"/>
          <p:cNvSpPr>
            <a:spLocks noChangeArrowheads="1"/>
          </p:cNvSpPr>
          <p:nvPr/>
        </p:nvSpPr>
        <p:spPr bwMode="auto">
          <a:xfrm>
            <a:off x="238125" y="233168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  <p:sp>
        <p:nvSpPr>
          <p:cNvPr id="18" name="文本框 17"/>
          <p:cNvSpPr txBox="1"/>
          <p:nvPr/>
        </p:nvSpPr>
        <p:spPr>
          <a:xfrm rot="20040000">
            <a:off x="4852035" y="254635"/>
            <a:ext cx="1715135" cy="645160"/>
          </a:xfrm>
          <a:prstGeom prst="rect">
            <a:avLst/>
          </a:prstGeom>
          <a:solidFill>
            <a:schemeClr val="bg1"/>
          </a:solidFill>
          <a:ln w="31750" cmpd="sng">
            <a:solidFill>
              <a:srgbClr val="0000FF"/>
            </a:solidFill>
            <a:prstDash val="dashDot"/>
          </a:ln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     </a:t>
            </a:r>
            <a:r>
              <a:rPr lang="en-US" altLang="zh-CN" sz="3600" b="1">
                <a:solidFill>
                  <a:srgbClr val="FF0000"/>
                </a:solidFill>
                <a:latin typeface="Calibri" panose="020F0502020204030204" pitchFamily="34" charset="0"/>
              </a:rPr>
              <a:t>CCP</a:t>
            </a:r>
            <a:endParaRPr lang="en-US" altLang="zh-CN" sz="36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8441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3640" y="4827270"/>
            <a:ext cx="1805940" cy="1891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椭圆 3"/>
          <p:cNvSpPr/>
          <p:nvPr/>
        </p:nvSpPr>
        <p:spPr>
          <a:xfrm>
            <a:off x="5669915" y="5684520"/>
            <a:ext cx="554355" cy="495935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0" name="文本框 9"/>
          <p:cNvSpPr txBox="1"/>
          <p:nvPr/>
        </p:nvSpPr>
        <p:spPr>
          <a:xfrm>
            <a:off x="4797425" y="4199890"/>
            <a:ext cx="298450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13" name="Line 19405"/>
          <p:cNvSpPr/>
          <p:nvPr/>
        </p:nvSpPr>
        <p:spPr>
          <a:xfrm flipV="1">
            <a:off x="4477385" y="6006465"/>
            <a:ext cx="1092200" cy="30797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4" name="AutoShape 18630"/>
          <p:cNvSpPr>
            <a:spLocks noChangeArrowheads="1"/>
          </p:cNvSpPr>
          <p:nvPr/>
        </p:nvSpPr>
        <p:spPr>
          <a:xfrm>
            <a:off x="2868930" y="6006465"/>
            <a:ext cx="1631950" cy="83947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</a:ln>
        </p:spPr>
        <p:txBody>
          <a:bodyPr vertOverflow="clip" wrap="square" lIns="27432" tIns="18288" rIns="0" bIns="0" anchor="t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400"/>
              </a:lnSpc>
              <a:defRPr sz="1000"/>
            </a:pPr>
            <a:r>
              <a:rPr lang="en-US" altLang="en-US" sz="120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charset="-122"/>
                <a:sym typeface="+mn-ea"/>
              </a:rPr>
              <a:t>Need to press the FPS FPC area near the connector to activate the FPS adhesive</a:t>
            </a:r>
            <a:endParaRPr lang="en-US" altLang="en-US" sz="1200">
              <a:solidFill>
                <a:srgbClr val="FF0000"/>
              </a:solidFill>
              <a:latin typeface="Calibri" panose="020F0502020204030204" pitchFamily="34" charset="0"/>
              <a:ea typeface="微软雅黑" panose="020B0503020204020204" charset="-122"/>
              <a:sym typeface="+mn-ea"/>
            </a:endParaRPr>
          </a:p>
          <a:p>
            <a:pPr algn="l" rtl="0">
              <a:lnSpc>
                <a:spcPts val="1400"/>
              </a:lnSpc>
              <a:defRPr sz="1000"/>
            </a:pPr>
            <a:r>
              <a:rPr lang="zh-CN" altLang="en-US" sz="1200" b="0" i="0" strike="noStrike">
                <a:solidFill>
                  <a:srgbClr val="FF0000"/>
                </a:solidFill>
                <a:latin typeface="Calibri" panose="020F0502020204030204" pitchFamily="34" charset="0"/>
                <a:ea typeface="+mn-ea"/>
              </a:rPr>
              <a:t> </a:t>
            </a:r>
            <a:endParaRPr lang="zh-CN" altLang="en-US" sz="1200" b="0" i="0" strike="noStrike">
              <a:solidFill>
                <a:srgbClr val="FF0000"/>
              </a:solidFill>
              <a:latin typeface="Calibri" panose="020F0502020204030204" pitchFamily="34" charset="0"/>
              <a:ea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109460" y="1008380"/>
          <a:ext cx="2885440" cy="4367530"/>
        </p:xfrm>
        <a:graphic>
          <a:graphicData uri="http://schemas.openxmlformats.org/drawingml/2006/table">
            <a:tbl>
              <a:tblPr/>
              <a:tblGrid>
                <a:gridCol w="995680"/>
                <a:gridCol w="398983"/>
                <a:gridCol w="903976"/>
                <a:gridCol w="586801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M701-BDD000-005</a:t>
                      </a: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Screw hole protective film/S928C56744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N703-BC8000-000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2M rear camera/S928C55972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551815" y="1242695"/>
            <a:ext cx="6557645" cy="3169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1400">
                <a:solidFill>
                  <a:schemeClr val="tx1"/>
                </a:solidFill>
                <a:sym typeface="+mn-ea"/>
              </a:rPr>
              <a:t>Paste 2pcs screw hole protective film,cover two screws on the main board</a:t>
            </a:r>
            <a:endParaRPr lang="en-US" sz="1400">
              <a:solidFill>
                <a:schemeClr val="tx1"/>
              </a:solidFill>
              <a:sym typeface="+mn-ea"/>
            </a:endParaRPr>
          </a:p>
          <a:p>
            <a:pPr marL="0" indent="0">
              <a:buFontTx/>
              <a:buNone/>
            </a:pPr>
            <a:endParaRPr lang="en-US" sz="1400">
              <a:solidFill>
                <a:schemeClr val="tx1"/>
              </a:solidFill>
              <a:sym typeface="+mn-ea"/>
            </a:endParaRPr>
          </a:p>
          <a:p>
            <a:pPr marL="0" indent="0">
              <a:buFontTx/>
              <a:buNone/>
            </a:pPr>
            <a:r>
              <a:rPr lang="en-US" sz="1400">
                <a:solidFill>
                  <a:schemeClr val="tx1"/>
                </a:solidFill>
                <a:sym typeface="+mn-ea"/>
              </a:rPr>
              <a:t>2.    Assemble  the 2M FF rear camera into the main board.</a:t>
            </a:r>
            <a:endParaRPr lang="en-US" sz="1400">
              <a:solidFill>
                <a:schemeClr val="tx1"/>
              </a:solidFill>
              <a:sym typeface="+mn-ea"/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0" indent="0">
              <a:buFontTx/>
              <a:buNone/>
            </a:pPr>
            <a:endParaRPr lang="en-US" altLang="zh-CN" sz="1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marL="0" indent="0">
              <a:buFontTx/>
              <a:buNone/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725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pic>
        <p:nvPicPr>
          <p:cNvPr id="413" name="图片 4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2380" y="2726690"/>
            <a:ext cx="2729865" cy="3068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4" name="图片 4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2880" y="2774950"/>
            <a:ext cx="2698750" cy="2972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5" name="圆角矩形标注 414"/>
          <p:cNvSpPr/>
          <p:nvPr/>
        </p:nvSpPr>
        <p:spPr>
          <a:xfrm>
            <a:off x="2538095" y="5932805"/>
            <a:ext cx="1781810" cy="1126490"/>
          </a:xfrm>
          <a:prstGeom prst="wedgeRoundRectCallout">
            <a:avLst>
              <a:gd name="adj1" fmla="val -72665"/>
              <a:gd name="adj2" fmla="val -203438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>
                <a:solidFill>
                  <a:schemeClr val="tx1"/>
                </a:solidFill>
              </a:rPr>
              <a:t>Paste 2pcs screw hole protective film,cover two screws on the main board</a:t>
            </a:r>
            <a:endParaRPr lang="en-US" sz="1200">
              <a:solidFill>
                <a:schemeClr val="tx1"/>
              </a:solidFill>
            </a:endParaRPr>
          </a:p>
        </p:txBody>
      </p:sp>
      <p:cxnSp>
        <p:nvCxnSpPr>
          <p:cNvPr id="416" name="直接箭头连接符 415"/>
          <p:cNvCxnSpPr>
            <a:stCxn id="415" idx="0"/>
          </p:cNvCxnSpPr>
          <p:nvPr/>
        </p:nvCxnSpPr>
        <p:spPr>
          <a:xfrm flipV="1">
            <a:off x="3429000" y="4464685"/>
            <a:ext cx="2889885" cy="146812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01" name="直接连接符 500"/>
          <p:cNvCxnSpPr/>
          <p:nvPr/>
        </p:nvCxnSpPr>
        <p:spPr>
          <a:xfrm>
            <a:off x="2284730" y="3512185"/>
            <a:ext cx="20955" cy="12503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" name="AutoShape 18345"/>
          <p:cNvSpPr>
            <a:spLocks noChangeArrowheads="1"/>
          </p:cNvSpPr>
          <p:nvPr/>
        </p:nvSpPr>
        <p:spPr>
          <a:xfrm>
            <a:off x="4087495" y="3100070"/>
            <a:ext cx="1685290" cy="984250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</a:ln>
        </p:spPr>
        <p:txBody>
          <a:bodyPr vertOverflow="clip" wrap="square" lIns="27432" tIns="18288" rIns="0" bIns="0" anchor="ctr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300"/>
              </a:lnSpc>
              <a:defRPr sz="1000"/>
            </a:pPr>
            <a:r>
              <a:rPr lang="zh-CN" altLang="en-US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+mj-ea"/>
              </a:rPr>
              <a:t>Place the 2M FF </a:t>
            </a:r>
            <a:r>
              <a:rPr lang="en-US" altLang="zh-CN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+mj-ea"/>
              </a:rPr>
              <a:t>rear camera </a:t>
            </a:r>
            <a:r>
              <a:rPr lang="zh-CN" altLang="en-US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+mj-ea"/>
              </a:rPr>
              <a:t> flat in the fixing slot of the motherboard, and install it flat, without lifting, arching</a:t>
            </a:r>
            <a:endParaRPr lang="zh-CN" altLang="en-US" sz="1200" b="0" i="0" strike="noStrike">
              <a:solidFill>
                <a:srgbClr val="000000"/>
              </a:solidFill>
              <a:latin typeface="Calibri" panose="020F0502020204030204" pitchFamily="34" charset="0"/>
              <a:ea typeface="+mj-ea"/>
            </a:endParaRPr>
          </a:p>
        </p:txBody>
      </p:sp>
      <p:sp>
        <p:nvSpPr>
          <p:cNvPr id="2952868" name="Line 26372"/>
          <p:cNvSpPr/>
          <p:nvPr/>
        </p:nvSpPr>
        <p:spPr>
          <a:xfrm rot="17160000" flipH="1" flipV="1">
            <a:off x="3373755" y="3315335"/>
            <a:ext cx="478155" cy="84899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" name="Rectangle 65"/>
          <p:cNvSpPr>
            <a:spLocks noChangeArrowheads="1"/>
          </p:cNvSpPr>
          <p:nvPr/>
        </p:nvSpPr>
        <p:spPr bwMode="auto">
          <a:xfrm>
            <a:off x="238125" y="1716365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2542540"/>
            <a:ext cx="2812415" cy="207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" name="圆角矩形标注 95"/>
          <p:cNvSpPr/>
          <p:nvPr/>
        </p:nvSpPr>
        <p:spPr>
          <a:xfrm>
            <a:off x="372110" y="4622165"/>
            <a:ext cx="1426845" cy="815340"/>
          </a:xfrm>
          <a:prstGeom prst="wedgeRoundRectCallout">
            <a:avLst>
              <a:gd name="adj1" fmla="val 35765"/>
              <a:gd name="adj2" fmla="val -262222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>
                <a:solidFill>
                  <a:srgbClr val="FF0000"/>
                </a:solidFill>
              </a:rPr>
              <a:t>Paste 1pcs </a:t>
            </a:r>
            <a:r>
              <a:rPr sz="1200">
                <a:solidFill>
                  <a:srgbClr val="FF0000"/>
                </a:solidFill>
              </a:rPr>
              <a:t>Earphone socket sealed adhesive</a:t>
            </a:r>
            <a:endParaRPr sz="1200">
              <a:solidFill>
                <a:srgbClr val="FF0000"/>
              </a:solidFill>
            </a:endParaRPr>
          </a:p>
        </p:txBody>
      </p:sp>
      <p:sp>
        <p:nvSpPr>
          <p:cNvPr id="2972793" name="Line 28"/>
          <p:cNvSpPr/>
          <p:nvPr/>
        </p:nvSpPr>
        <p:spPr>
          <a:xfrm rot="20940000" flipV="1">
            <a:off x="2978785" y="3233420"/>
            <a:ext cx="87630" cy="84518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" name="圆角矩形标注 279"/>
          <p:cNvSpPr>
            <a:spLocks noChangeArrowheads="1"/>
          </p:cNvSpPr>
          <p:nvPr/>
        </p:nvSpPr>
        <p:spPr>
          <a:xfrm>
            <a:off x="2397125" y="3810000"/>
            <a:ext cx="1207770" cy="1427480"/>
          </a:xfrm>
          <a:prstGeom prst="wedgeRoundRectCallout">
            <a:avLst>
              <a:gd name="adj1" fmla="val 0"/>
              <a:gd name="adj2" fmla="val -17213"/>
              <a:gd name="adj3" fmla="val 16667"/>
            </a:avLst>
          </a:prstGeom>
          <a:solidFill>
            <a:srgbClr val="FFFFFF"/>
          </a:solidFill>
          <a:ln w="12700">
            <a:solidFill>
              <a:srgbClr val="FF0000"/>
            </a:solidFill>
            <a:round/>
          </a:ln>
        </p:spPr>
        <p:txBody>
          <a:bodyPr vertOverflow="clip" wrap="square" lIns="18288" tIns="0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300"/>
              </a:lnSpc>
              <a:defRPr sz="1000"/>
            </a:pPr>
            <a:r>
              <a:rPr lang="en-US" altLang="zh-CN" sz="12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Place the rear camera silicone rubber on the holder of the camera</a:t>
            </a:r>
            <a:endParaRPr lang="en-US" altLang="zh-CN" sz="1200" b="0" i="0" u="none" strike="noStrike" baseline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049770" y="1008380"/>
          <a:ext cx="2945130" cy="6142990"/>
        </p:xfrm>
        <a:graphic>
          <a:graphicData uri="http://schemas.openxmlformats.org/drawingml/2006/table">
            <a:tbl>
              <a:tblPr/>
              <a:tblGrid>
                <a:gridCol w="1215216"/>
                <a:gridCol w="208280"/>
                <a:gridCol w="922693"/>
                <a:gridCol w="598941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5021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M715-BDD000-006</a:t>
                      </a: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Earphone socket sealed adhesive@BH/S948C56742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M716-BDD000-003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Rear camera rubber/S948C55813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8275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M711-BDD000-000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Speaker anti-dust net/S948C55806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3705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M111-BDD980-000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Top Back cover/S948C55799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3705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N506-BDD131-000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Box cover/S948C55800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1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fixture of stick dust gauze@acoustic box</a:t>
                      </a: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     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551815" y="1242695"/>
            <a:ext cx="6922135" cy="2775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Place the rear camera silicone rubber on the holder of the camera</a:t>
            </a: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342900" indent="-342900">
              <a:buFontTx/>
              <a:buAutoNum type="arabicPeriod"/>
            </a:pPr>
            <a:r>
              <a:rPr lang="en-US" sz="140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Paste the speaker dustproof on the bottom back case</a:t>
            </a:r>
            <a:r>
              <a:rPr lang="en-US" sz="1400" dirty="0"/>
              <a:t>.</a:t>
            </a:r>
            <a:endParaRPr lang="en-US" sz="1400" dirty="0"/>
          </a:p>
          <a:p>
            <a:pPr marL="342900" indent="-342900">
              <a:buFontTx/>
              <a:buAutoNum type="arabicPeriod"/>
            </a:pPr>
            <a:endParaRPr lang="en-US" sz="1400" dirty="0"/>
          </a:p>
          <a:p>
            <a:pPr marL="0" indent="0">
              <a:buFontTx/>
              <a:buNone/>
            </a:pPr>
            <a:endParaRPr lang="en-US" sz="1400" dirty="0">
              <a:latin typeface="Calibri" panose="020F0502020204030204" pitchFamily="34" charset="0"/>
            </a:endParaRPr>
          </a:p>
          <a:p>
            <a:pPr marL="0" indent="0">
              <a:buFontTx/>
              <a:buNone/>
            </a:pPr>
            <a:endParaRPr lang="en-US" altLang="zh-CN" sz="1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marL="0" indent="0">
              <a:buFontTx/>
              <a:buNone/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725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sp>
        <p:nvSpPr>
          <p:cNvPr id="15" name="文本框 14"/>
          <p:cNvSpPr txBox="1"/>
          <p:nvPr/>
        </p:nvSpPr>
        <p:spPr>
          <a:xfrm>
            <a:off x="4521835" y="3937000"/>
            <a:ext cx="298450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21" name="圆角矩形 20"/>
          <p:cNvSpPr/>
          <p:nvPr/>
        </p:nvSpPr>
        <p:spPr>
          <a:xfrm flipV="1">
            <a:off x="4521835" y="3893820"/>
            <a:ext cx="298450" cy="37592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圆角矩形 23"/>
          <p:cNvSpPr/>
          <p:nvPr/>
        </p:nvSpPr>
        <p:spPr>
          <a:xfrm flipV="1">
            <a:off x="4521835" y="4815840"/>
            <a:ext cx="298450" cy="37592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521835" y="3980180"/>
            <a:ext cx="153035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26" name="文本框 25"/>
          <p:cNvSpPr txBox="1"/>
          <p:nvPr/>
        </p:nvSpPr>
        <p:spPr>
          <a:xfrm>
            <a:off x="4521835" y="4859020"/>
            <a:ext cx="153035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</a:t>
            </a:r>
            <a:endParaRPr lang="en-US" altLang="zh-CN"/>
          </a:p>
        </p:txBody>
      </p:sp>
      <p:pic>
        <p:nvPicPr>
          <p:cNvPr id="296404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2603" y="4269740"/>
            <a:ext cx="2324735" cy="1335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4051" name="Line 52"/>
          <p:cNvSpPr/>
          <p:nvPr/>
        </p:nvSpPr>
        <p:spPr>
          <a:xfrm flipH="1" flipV="1">
            <a:off x="5454968" y="4953635"/>
            <a:ext cx="19050" cy="81026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" name="圆角矩形标注 457"/>
          <p:cNvSpPr>
            <a:spLocks noChangeArrowheads="1"/>
          </p:cNvSpPr>
          <p:nvPr/>
        </p:nvSpPr>
        <p:spPr>
          <a:xfrm>
            <a:off x="4329748" y="5148580"/>
            <a:ext cx="2273300" cy="978535"/>
          </a:xfrm>
          <a:prstGeom prst="wedgeRoundRectCallout">
            <a:avLst>
              <a:gd name="adj1" fmla="val 6181"/>
              <a:gd name="adj2" fmla="val -10579"/>
              <a:gd name="adj3" fmla="val 16667"/>
            </a:avLst>
          </a:prstGeom>
          <a:solidFill>
            <a:srgbClr val="FFFFFF"/>
          </a:solidFill>
          <a:ln w="12700" algn="ctr">
            <a:solidFill>
              <a:srgbClr val="FF0000"/>
            </a:solidFill>
            <a:round/>
          </a:ln>
        </p:spPr>
        <p:txBody>
          <a:bodyPr vertOverflow="clip" wrap="square" lIns="18288" tIns="0" rIns="0" bIns="0" anchor="ctr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ts val="1300"/>
              </a:lnSpc>
              <a:defRPr sz="1000"/>
            </a:pPr>
            <a:r>
              <a:rPr lang="en-US" altLang="zh-CN" b="0" i="0" strike="noStrike">
                <a:solidFill>
                  <a:srgbClr val="000000"/>
                </a:solidFill>
                <a:latin typeface="+mj-ea"/>
                <a:ea typeface="+mj-ea"/>
              </a:rPr>
              <a:t>2. Locate the bottom back case and lightly pressed it to make the speaker dustproof net stick to the case</a:t>
            </a:r>
            <a:endParaRPr lang="zh-CN" altLang="en-US" b="0" i="0" strike="noStrike">
              <a:solidFill>
                <a:srgbClr val="000000"/>
              </a:solidFill>
              <a:latin typeface="+mj-ea"/>
              <a:ea typeface="+mj-ea"/>
            </a:endParaRPr>
          </a:p>
        </p:txBody>
      </p:sp>
      <p:pic>
        <p:nvPicPr>
          <p:cNvPr id="2964058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6573" y="2546985"/>
            <a:ext cx="2276475" cy="1299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4059" name="Line 52"/>
          <p:cNvSpPr/>
          <p:nvPr/>
        </p:nvSpPr>
        <p:spPr>
          <a:xfrm flipH="1" flipV="1">
            <a:off x="5087303" y="3411855"/>
            <a:ext cx="133985" cy="47244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4" name="圆角矩形标注 457"/>
          <p:cNvSpPr>
            <a:spLocks noChangeArrowheads="1"/>
          </p:cNvSpPr>
          <p:nvPr/>
        </p:nvSpPr>
        <p:spPr>
          <a:xfrm>
            <a:off x="4410393" y="3688080"/>
            <a:ext cx="1928495" cy="657225"/>
          </a:xfrm>
          <a:prstGeom prst="wedgeRoundRectCallout">
            <a:avLst>
              <a:gd name="adj1" fmla="val 6181"/>
              <a:gd name="adj2" fmla="val -10579"/>
              <a:gd name="adj3" fmla="val 16667"/>
            </a:avLst>
          </a:prstGeom>
          <a:solidFill>
            <a:srgbClr val="FFFFFF"/>
          </a:solidFill>
          <a:ln w="12700" algn="ctr">
            <a:solidFill>
              <a:srgbClr val="FF0000"/>
            </a:solidFill>
            <a:round/>
          </a:ln>
        </p:spPr>
        <p:txBody>
          <a:bodyPr vertOverflow="clip" wrap="square" lIns="18288" tIns="0" rIns="0" bIns="0" anchor="ctr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ts val="1300"/>
              </a:lnSpc>
              <a:defRPr sz="1000"/>
            </a:pPr>
            <a:r>
              <a:rPr lang="en-US" altLang="zh-CN" b="0" i="0" strike="noStrike">
                <a:solidFill>
                  <a:srgbClr val="000000"/>
                </a:solidFill>
                <a:latin typeface="Calibri" panose="020F0502020204030204" pitchFamily="34" charset="0"/>
                <a:ea typeface="+mj-ea"/>
              </a:rPr>
              <a:t>1.Place the speaker dustproof net in the fixture</a:t>
            </a:r>
            <a:endParaRPr lang="en-US" altLang="zh-CN" b="0" i="0" strike="noStrike">
              <a:solidFill>
                <a:srgbClr val="000000"/>
              </a:solidFill>
              <a:latin typeface="Calibri" panose="020F0502020204030204" pitchFamily="34" charset="0"/>
              <a:ea typeface="+mj-ea"/>
            </a:endParaRPr>
          </a:p>
        </p:txBody>
      </p:sp>
      <p:sp>
        <p:nvSpPr>
          <p:cNvPr id="9" name="Rectangle 65"/>
          <p:cNvSpPr>
            <a:spLocks noChangeArrowheads="1"/>
          </p:cNvSpPr>
          <p:nvPr/>
        </p:nvSpPr>
        <p:spPr bwMode="auto">
          <a:xfrm>
            <a:off x="238125" y="1684655"/>
            <a:ext cx="186055" cy="22352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049770" y="1008380"/>
          <a:ext cx="2945130" cy="4455795"/>
        </p:xfrm>
        <a:graphic>
          <a:graphicData uri="http://schemas.openxmlformats.org/drawingml/2006/table">
            <a:tbl>
              <a:tblPr/>
              <a:tblGrid>
                <a:gridCol w="1215390"/>
                <a:gridCol w="208280"/>
                <a:gridCol w="922693"/>
                <a:gridCol w="598941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168275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P316-BC8000-000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Waterproof label/S948C56754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3705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3705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1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Dust-free cloth</a:t>
                      </a: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     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      Ethanol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551815" y="1204595"/>
            <a:ext cx="6922135" cy="2775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1400" dirty="0">
                <a:latin typeface="Calibri" panose="020F0502020204030204" pitchFamily="34" charset="0"/>
                <a:sym typeface="+mn-ea"/>
              </a:rPr>
              <a:t>Paste 1pcs waterproof label on the back case.</a:t>
            </a: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342900" indent="-342900">
              <a:buFontTx/>
              <a:buAutoNum type="arabicPeriod"/>
            </a:pP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Clean the camera lens adhesive area with dust-free cloth dipped with ethanol</a:t>
            </a:r>
            <a:endParaRPr lang="en-US" altLang="zh-CN" sz="1400" b="0" i="0" u="none" strike="noStrike" baseline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0" indent="0">
              <a:buFontTx/>
              <a:buNone/>
            </a:pPr>
            <a:endParaRPr lang="en-US" sz="1400" dirty="0">
              <a:latin typeface="Calibri" panose="020F0502020204030204" pitchFamily="34" charset="0"/>
            </a:endParaRPr>
          </a:p>
          <a:p>
            <a:pPr marL="0" indent="0">
              <a:buFontTx/>
              <a:buNone/>
            </a:pPr>
            <a:endParaRPr lang="en-US" altLang="zh-CN" sz="1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marL="0" indent="0">
              <a:buFontTx/>
              <a:buNone/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725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6040" y="2592070"/>
            <a:ext cx="2428240" cy="1842135"/>
          </a:xfrm>
          <a:prstGeom prst="rect">
            <a:avLst/>
          </a:prstGeom>
        </p:spPr>
      </p:pic>
      <p:sp>
        <p:nvSpPr>
          <p:cNvPr id="7" name="圆角矩形标注 279"/>
          <p:cNvSpPr>
            <a:spLocks noChangeArrowheads="1"/>
          </p:cNvSpPr>
          <p:nvPr/>
        </p:nvSpPr>
        <p:spPr>
          <a:xfrm>
            <a:off x="1014095" y="3183255"/>
            <a:ext cx="1207770" cy="1051560"/>
          </a:xfrm>
          <a:prstGeom prst="wedgeRoundRectCallout">
            <a:avLst>
              <a:gd name="adj1" fmla="val 0"/>
              <a:gd name="adj2" fmla="val -17213"/>
              <a:gd name="adj3" fmla="val 16667"/>
            </a:avLst>
          </a:prstGeom>
          <a:solidFill>
            <a:srgbClr val="FFFFFF"/>
          </a:solidFill>
          <a:ln w="12700">
            <a:solidFill>
              <a:srgbClr val="FF0000"/>
            </a:solidFill>
            <a:round/>
          </a:ln>
        </p:spPr>
        <p:txBody>
          <a:bodyPr vertOverflow="clip" wrap="square" lIns="18288" tIns="0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300"/>
              </a:lnSpc>
              <a:defRPr sz="1000"/>
            </a:pPr>
            <a:r>
              <a:rPr lang="en-US" altLang="zh-CN" sz="12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Paste 1pcs waterproof label</a:t>
            </a:r>
            <a:endParaRPr lang="en-US" altLang="zh-CN" sz="1200" b="0" i="0" u="none" strike="noStrike" baseline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Line 28"/>
          <p:cNvSpPr/>
          <p:nvPr/>
        </p:nvSpPr>
        <p:spPr>
          <a:xfrm rot="20940000">
            <a:off x="2277745" y="3556635"/>
            <a:ext cx="527050" cy="63309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" name="Rectangle 65"/>
          <p:cNvSpPr>
            <a:spLocks noChangeArrowheads="1"/>
          </p:cNvSpPr>
          <p:nvPr/>
        </p:nvSpPr>
        <p:spPr bwMode="auto">
          <a:xfrm>
            <a:off x="238125" y="1684655"/>
            <a:ext cx="186055" cy="22352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6040" y="4837430"/>
            <a:ext cx="2428240" cy="1842135"/>
          </a:xfrm>
          <a:prstGeom prst="rect">
            <a:avLst/>
          </a:prstGeom>
        </p:spPr>
      </p:pic>
      <p:sp>
        <p:nvSpPr>
          <p:cNvPr id="11" name="圆角矩形标注 279"/>
          <p:cNvSpPr>
            <a:spLocks noChangeArrowheads="1"/>
          </p:cNvSpPr>
          <p:nvPr/>
        </p:nvSpPr>
        <p:spPr>
          <a:xfrm>
            <a:off x="850265" y="4705985"/>
            <a:ext cx="1371600" cy="1126490"/>
          </a:xfrm>
          <a:prstGeom prst="wedgeRoundRectCallout">
            <a:avLst>
              <a:gd name="adj1" fmla="val 0"/>
              <a:gd name="adj2" fmla="val -17213"/>
              <a:gd name="adj3" fmla="val 16667"/>
            </a:avLst>
          </a:prstGeom>
          <a:solidFill>
            <a:srgbClr val="FFFFFF"/>
          </a:solidFill>
          <a:ln w="12700">
            <a:solidFill>
              <a:srgbClr val="FF0000"/>
            </a:solidFill>
            <a:round/>
          </a:ln>
        </p:spPr>
        <p:txBody>
          <a:bodyPr vertOverflow="clip" wrap="square" lIns="18288" tIns="0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300"/>
              </a:lnSpc>
              <a:defRPr sz="1000"/>
            </a:pPr>
            <a:r>
              <a:rPr lang="en-US" altLang="zh-CN" sz="12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Clean the camera lens adhesive area with dust-free cloth dipped with ethanol</a:t>
            </a:r>
            <a:endParaRPr lang="en-US" altLang="zh-CN" sz="1200" b="0" i="0" u="none" strike="noStrike" baseline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Line 28"/>
          <p:cNvSpPr/>
          <p:nvPr/>
        </p:nvSpPr>
        <p:spPr>
          <a:xfrm rot="20940000">
            <a:off x="2208530" y="5084445"/>
            <a:ext cx="723900" cy="43053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049770" y="1008380"/>
          <a:ext cx="2945130" cy="4455795"/>
        </p:xfrm>
        <a:graphic>
          <a:graphicData uri="http://schemas.openxmlformats.org/drawingml/2006/table">
            <a:tbl>
              <a:tblPr/>
              <a:tblGrid>
                <a:gridCol w="1215390"/>
                <a:gridCol w="208280"/>
                <a:gridCol w="922693"/>
                <a:gridCol w="598941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168275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3705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3705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1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Dust-free cloth</a:t>
                      </a: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     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      Ethanol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551815" y="1204595"/>
            <a:ext cx="6922135" cy="2790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en-US" altLang="en-US"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1.Inspect the connection of LCD FPC connector/Two rear camera connectors,they should </a:t>
            </a:r>
            <a:endParaRPr lang="en-US" altLang="en-US" sz="14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marL="0" indent="0">
              <a:buFontTx/>
              <a:buNone/>
            </a:pPr>
            <a:r>
              <a:rPr lang="en-US" altLang="en-US"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   be connected flat and totally</a:t>
            </a:r>
            <a:endParaRPr lang="en-US" altLang="en-US" sz="14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marL="342900" indent="-342900">
              <a:buFontTx/>
              <a:buAutoNum type="arabicPeriod"/>
            </a:pPr>
            <a:endParaRPr lang="en-US" altLang="en-US" sz="14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marL="0" indent="0">
              <a:buFontTx/>
              <a:buNone/>
            </a:pPr>
            <a:r>
              <a:rPr lang="en-US" sz="1400" dirty="0"/>
              <a:t>2.Assemble the rear housing</a:t>
            </a:r>
            <a:endParaRPr lang="en-US" sz="1400" dirty="0"/>
          </a:p>
          <a:p>
            <a:pPr marL="0" indent="0">
              <a:buFontTx/>
              <a:buNone/>
            </a:pPr>
            <a:endParaRPr lang="en-US" sz="1400" dirty="0">
              <a:latin typeface="Calibri" panose="020F0502020204030204" pitchFamily="34" charset="0"/>
            </a:endParaRPr>
          </a:p>
          <a:p>
            <a:pPr marL="0" indent="0">
              <a:buFontTx/>
              <a:buNone/>
            </a:pPr>
            <a:endParaRPr lang="en-US" altLang="zh-CN" sz="1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marL="0" indent="0">
              <a:buFontTx/>
              <a:buNone/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19117" r="6089"/>
          <a:stretch>
            <a:fillRect/>
          </a:stretch>
        </p:blipFill>
        <p:spPr>
          <a:xfrm>
            <a:off x="767080" y="2413000"/>
            <a:ext cx="5626735" cy="332994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42900" y="1252855"/>
            <a:ext cx="208915" cy="223520"/>
          </a:xfrm>
          <a:prstGeom prst="ellipse">
            <a:avLst/>
          </a:prstGeom>
          <a:solidFill>
            <a:srgbClr val="FFFF0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65"/>
          <p:cNvSpPr>
            <a:spLocks noChangeArrowheads="1"/>
          </p:cNvSpPr>
          <p:nvPr/>
        </p:nvSpPr>
        <p:spPr bwMode="auto">
          <a:xfrm>
            <a:off x="342900" y="1880195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  <p:sp>
        <p:nvSpPr>
          <p:cNvPr id="15" name="圆角矩形标注 457"/>
          <p:cNvSpPr>
            <a:spLocks noChangeArrowheads="1"/>
          </p:cNvSpPr>
          <p:nvPr/>
        </p:nvSpPr>
        <p:spPr>
          <a:xfrm>
            <a:off x="2599055" y="6192520"/>
            <a:ext cx="1929765" cy="918845"/>
          </a:xfrm>
          <a:prstGeom prst="wedgeRoundRectCallout">
            <a:avLst>
              <a:gd name="adj1" fmla="val 6181"/>
              <a:gd name="adj2" fmla="val -10579"/>
              <a:gd name="adj3" fmla="val 16667"/>
            </a:avLst>
          </a:prstGeom>
          <a:solidFill>
            <a:srgbClr val="FFFFFF"/>
          </a:solidFill>
          <a:ln w="12700" algn="ctr">
            <a:solidFill>
              <a:srgbClr val="FF0000"/>
            </a:solidFill>
            <a:round/>
          </a:ln>
        </p:spPr>
        <p:txBody>
          <a:bodyPr vertOverflow="clip" wrap="square" lIns="18288" tIns="0" rIns="0" bIns="0" anchor="ctr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ts val="1300"/>
              </a:lnSpc>
              <a:defRPr sz="1000"/>
            </a:pPr>
            <a:r>
              <a:rPr lang="en-US" sz="1600" b="0" i="0" strike="noStrike">
                <a:solidFill>
                  <a:srgbClr val="000000"/>
                </a:solidFill>
                <a:latin typeface="Calibri" panose="020F0502020204030204" pitchFamily="34" charset="0"/>
                <a:ea typeface="+mj-ea"/>
              </a:rPr>
              <a:t>Assemble the rear housing</a:t>
            </a:r>
            <a:endParaRPr lang="en-US" sz="1600" b="0" i="0" strike="noStrike">
              <a:solidFill>
                <a:srgbClr val="000000"/>
              </a:solidFill>
              <a:latin typeface="Calibri" panose="020F0502020204030204" pitchFamily="34" charset="0"/>
              <a:ea typeface="+mj-ea"/>
            </a:endParaRPr>
          </a:p>
        </p:txBody>
      </p:sp>
      <p:sp>
        <p:nvSpPr>
          <p:cNvPr id="16" name="Line 28"/>
          <p:cNvSpPr/>
          <p:nvPr/>
        </p:nvSpPr>
        <p:spPr>
          <a:xfrm rot="4800000" flipH="1" flipV="1">
            <a:off x="4425315" y="4608830"/>
            <a:ext cx="747395" cy="207264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7" name="Line 28"/>
          <p:cNvSpPr/>
          <p:nvPr/>
        </p:nvSpPr>
        <p:spPr>
          <a:xfrm rot="20940000" flipH="1" flipV="1">
            <a:off x="2423795" y="4927600"/>
            <a:ext cx="1293495" cy="140906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8" name="文本框 17"/>
          <p:cNvSpPr txBox="1"/>
          <p:nvPr/>
        </p:nvSpPr>
        <p:spPr>
          <a:xfrm rot="20040000">
            <a:off x="4752340" y="284480"/>
            <a:ext cx="1715135" cy="645160"/>
          </a:xfrm>
          <a:prstGeom prst="rect">
            <a:avLst/>
          </a:prstGeom>
          <a:solidFill>
            <a:schemeClr val="bg1"/>
          </a:solidFill>
          <a:ln w="31750" cmpd="sng">
            <a:solidFill>
              <a:srgbClr val="0000FF"/>
            </a:solidFill>
            <a:prstDash val="dashDot"/>
          </a:ln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     </a:t>
            </a:r>
            <a:r>
              <a:rPr lang="en-US" altLang="zh-CN" sz="3600" b="1">
                <a:solidFill>
                  <a:srgbClr val="FF0000"/>
                </a:solidFill>
                <a:latin typeface="Calibri" panose="020F0502020204030204" pitchFamily="34" charset="0"/>
              </a:rPr>
              <a:t>CCP</a:t>
            </a:r>
            <a:endParaRPr lang="en-US" altLang="zh-CN" sz="36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0"/>
          <p:cNvSpPr>
            <a:spLocks noChangeArrowheads="1"/>
          </p:cNvSpPr>
          <p:nvPr/>
        </p:nvSpPr>
        <p:spPr bwMode="auto">
          <a:xfrm>
            <a:off x="992188" y="1308100"/>
            <a:ext cx="7772400" cy="121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defTabSz="636270"/>
            <a:r>
              <a:rPr lang="en-US" sz="4000" b="1" dirty="0">
                <a:solidFill>
                  <a:schemeClr val="accent2"/>
                </a:solidFill>
              </a:rPr>
              <a:t>Assembly Checklist</a:t>
            </a:r>
            <a:endParaRPr lang="en-US" sz="4000" b="1" dirty="0">
              <a:solidFill>
                <a:schemeClr val="accent2"/>
              </a:solidFill>
            </a:endParaRPr>
          </a:p>
          <a:p>
            <a:pPr algn="ctr" defTabSz="636270"/>
            <a:r>
              <a:rPr lang="en-US" sz="4000" b="1" dirty="0">
                <a:solidFill>
                  <a:srgbClr val="FF0000"/>
                </a:solidFill>
              </a:rPr>
              <a:t>Poker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099" name="Rectangle 31"/>
          <p:cNvSpPr>
            <a:spLocks noChangeArrowheads="1"/>
          </p:cNvSpPr>
          <p:nvPr/>
        </p:nvSpPr>
        <p:spPr bwMode="auto">
          <a:xfrm>
            <a:off x="1019175" y="2876550"/>
            <a:ext cx="8153400" cy="3276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38125" indent="-238125" defTabSz="636270">
              <a:spcBef>
                <a:spcPct val="20000"/>
              </a:spcBef>
            </a:pPr>
            <a:r>
              <a:rPr lang="en-US" sz="2400" b="1" u="sng" dirty="0"/>
              <a:t>Parent DOI #:</a:t>
            </a:r>
            <a:r>
              <a:rPr lang="en-US" sz="2400" dirty="0"/>
              <a:t> 	</a:t>
            </a:r>
            <a:r>
              <a:rPr lang="en-US" sz="2400" dirty="0">
                <a:solidFill>
                  <a:srgbClr val="0000FF"/>
                </a:solidFill>
              </a:rPr>
              <a:t>004.301.XXX</a:t>
            </a:r>
            <a:endParaRPr lang="en-US" sz="2400" dirty="0">
              <a:solidFill>
                <a:srgbClr val="0000FF"/>
              </a:solidFill>
            </a:endParaRPr>
          </a:p>
          <a:p>
            <a:pPr marL="238125" indent="-238125" defTabSz="636270">
              <a:spcBef>
                <a:spcPct val="20000"/>
              </a:spcBef>
            </a:pPr>
            <a:r>
              <a:rPr lang="en-US" sz="2400" b="1" u="sng" dirty="0"/>
              <a:t>Document #:</a:t>
            </a:r>
            <a:r>
              <a:rPr lang="en-US" sz="2400" dirty="0"/>
              <a:t> 	</a:t>
            </a:r>
            <a:r>
              <a:rPr lang="en-US" sz="2400" dirty="0">
                <a:solidFill>
                  <a:srgbClr val="0000FF"/>
                </a:solidFill>
              </a:rPr>
              <a:t>004.301.XXX.001</a:t>
            </a:r>
            <a:endParaRPr lang="en-US" sz="2400" dirty="0">
              <a:solidFill>
                <a:srgbClr val="0000FF"/>
              </a:solidFill>
            </a:endParaRPr>
          </a:p>
          <a:p>
            <a:pPr marL="238125" indent="-238125" defTabSz="636270">
              <a:spcBef>
                <a:spcPct val="20000"/>
              </a:spcBef>
            </a:pPr>
            <a:r>
              <a:rPr lang="en-US" sz="2400" b="1" u="sng" dirty="0"/>
              <a:t>Revision:</a:t>
            </a:r>
            <a:r>
              <a:rPr lang="en-US" sz="2400" dirty="0"/>
              <a:t> 		</a:t>
            </a:r>
            <a:r>
              <a:rPr lang="en-US" sz="2400" dirty="0">
                <a:solidFill>
                  <a:srgbClr val="FF0000"/>
                </a:solidFill>
              </a:rPr>
              <a:t>1.4</a:t>
            </a:r>
            <a:endParaRPr lang="en-US" sz="2400" i="1" dirty="0">
              <a:solidFill>
                <a:srgbClr val="FF0000"/>
              </a:solidFill>
            </a:endParaRPr>
          </a:p>
          <a:p>
            <a:pPr marL="238125" indent="-238125" defTabSz="636270">
              <a:spcBef>
                <a:spcPct val="20000"/>
              </a:spcBef>
            </a:pPr>
            <a:r>
              <a:rPr lang="en-US" sz="2400" b="1" u="sng" dirty="0"/>
              <a:t>Revision Date</a:t>
            </a:r>
            <a:r>
              <a:rPr lang="en-US" sz="2400" dirty="0"/>
              <a:t>:	19/07/2019</a:t>
            </a:r>
            <a:endParaRPr lang="en-US" sz="2400" dirty="0">
              <a:solidFill>
                <a:srgbClr val="FF0000"/>
              </a:solidFill>
            </a:endParaRPr>
          </a:p>
          <a:p>
            <a:pPr marL="238125" indent="-238125" defTabSz="636270">
              <a:spcBef>
                <a:spcPct val="20000"/>
              </a:spcBef>
            </a:pPr>
            <a:r>
              <a:rPr lang="en-US" sz="2400" b="1" u="sng" dirty="0"/>
              <a:t>NPI Engineer:</a:t>
            </a:r>
            <a:r>
              <a:rPr lang="en-US" sz="2400" dirty="0"/>
              <a:t> 	Tim.Peng</a:t>
            </a:r>
            <a:endParaRPr lang="en-US" sz="2400" dirty="0">
              <a:solidFill>
                <a:srgbClr val="FF0000"/>
              </a:solidFill>
            </a:endParaRPr>
          </a:p>
          <a:p>
            <a:pPr marL="238125" indent="-238125" defTabSz="636270">
              <a:spcBef>
                <a:spcPct val="20000"/>
              </a:spcBef>
            </a:pPr>
            <a:endParaRPr lang="en-US" sz="2400" dirty="0"/>
          </a:p>
          <a:p>
            <a:pPr marL="238125" indent="-238125" algn="ctr" defTabSz="636270">
              <a:spcBef>
                <a:spcPct val="20000"/>
              </a:spcBef>
            </a:pPr>
            <a:r>
              <a:rPr lang="en-US" sz="2000" dirty="0"/>
              <a:t>Review the following checklist steps and complete online acknowledgement before the start of each build.</a:t>
            </a:r>
            <a:endParaRPr lang="en-US" sz="2000" dirty="0"/>
          </a:p>
        </p:txBody>
      </p:sp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769938" y="6583363"/>
            <a:ext cx="8702675" cy="52228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sz="1400" b="1" u="sng">
                <a:solidFill>
                  <a:srgbClr val="FF0000"/>
                </a:solidFill>
              </a:rPr>
              <a:t>NOTE</a:t>
            </a:r>
            <a:r>
              <a:rPr lang="en-US" sz="1400" b="1">
                <a:solidFill>
                  <a:srgbClr val="FF0000"/>
                </a:solidFill>
              </a:rPr>
              <a:t>:  P/Ns SHOWN IN THIS DOCUMENT ARE FOR REFERENCE ONLY.  FOR PART ORDERING ,      TRACKING, OR CONFIRMATION OF P/Ns, REFER DIRECTLY TO THE ENGINEERING BOM.</a:t>
            </a:r>
            <a:endParaRPr lang="en-US" sz="1400" b="1">
              <a:solidFill>
                <a:srgbClr val="FF0000"/>
              </a:solidFill>
            </a:endParaRPr>
          </a:p>
        </p:txBody>
      </p:sp>
      <p:sp>
        <p:nvSpPr>
          <p:cNvPr id="5" name="矩形标注 4"/>
          <p:cNvSpPr/>
          <p:nvPr/>
        </p:nvSpPr>
        <p:spPr bwMode="auto">
          <a:xfrm>
            <a:off x="6148191" y="1969160"/>
            <a:ext cx="1923802" cy="558140"/>
          </a:xfrm>
          <a:prstGeom prst="wedgeRectCallout">
            <a:avLst>
              <a:gd name="adj1" fmla="val -72679"/>
              <a:gd name="adj2" fmla="val -20655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3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Use Moto model name here</a:t>
            </a:r>
            <a:endParaRPr kumimoji="0" lang="zh-CN" altLang="en-US" sz="13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矩形标注 5"/>
          <p:cNvSpPr/>
          <p:nvPr/>
        </p:nvSpPr>
        <p:spPr bwMode="auto">
          <a:xfrm>
            <a:off x="6158600" y="3854563"/>
            <a:ext cx="2831396" cy="660287"/>
          </a:xfrm>
          <a:prstGeom prst="wedgeRectCallout">
            <a:avLst>
              <a:gd name="adj1" fmla="val -114458"/>
              <a:gd name="adj2" fmla="val -28477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3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Use 0.1 for EVT build, than 1.0 from the first build of DVT, after that should be 1.1, 1.2, 1.3… until MP</a:t>
            </a:r>
            <a:endParaRPr kumimoji="0" lang="zh-CN" altLang="en-US" sz="13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矩形标注 6"/>
          <p:cNvSpPr/>
          <p:nvPr/>
        </p:nvSpPr>
        <p:spPr bwMode="auto">
          <a:xfrm>
            <a:off x="560616" y="1895434"/>
            <a:ext cx="1923802" cy="558140"/>
          </a:xfrm>
          <a:prstGeom prst="wedgeRectCallout">
            <a:avLst>
              <a:gd name="adj1" fmla="val -41145"/>
              <a:gd name="adj2" fmla="val -190162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Use Moto model name here</a:t>
            </a:r>
            <a:endParaRPr kumimoji="0" lang="zh-CN" altLang="en-US" sz="13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矩形标注 7"/>
          <p:cNvSpPr/>
          <p:nvPr/>
        </p:nvSpPr>
        <p:spPr bwMode="auto">
          <a:xfrm>
            <a:off x="8229599" y="1387434"/>
            <a:ext cx="1703673" cy="784266"/>
          </a:xfrm>
          <a:prstGeom prst="wedgeRectCallout">
            <a:avLst>
              <a:gd name="adj1" fmla="val -92082"/>
              <a:gd name="adj2" fmla="val -92360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3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Show the latest version</a:t>
            </a:r>
            <a:r>
              <a:rPr kumimoji="0" lang="en-US" altLang="zh-CN" sz="13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in Amendment </a:t>
            </a:r>
            <a:r>
              <a:rPr lang="en-US" altLang="zh-CN" dirty="0">
                <a:solidFill>
                  <a:srgbClr val="FF0000"/>
                </a:solidFill>
              </a:rPr>
              <a:t>h</a:t>
            </a:r>
            <a:r>
              <a:rPr kumimoji="0" lang="en-US" altLang="zh-CN" sz="13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istory</a:t>
            </a:r>
            <a:endParaRPr kumimoji="0" lang="zh-CN" altLang="en-US" sz="13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矩形标注 8"/>
          <p:cNvSpPr/>
          <p:nvPr/>
        </p:nvSpPr>
        <p:spPr bwMode="auto">
          <a:xfrm>
            <a:off x="6148191" y="4605334"/>
            <a:ext cx="2196912" cy="330143"/>
          </a:xfrm>
          <a:prstGeom prst="wedgeRectCallout">
            <a:avLst>
              <a:gd name="adj1" fmla="val -109699"/>
              <a:gd name="adj2" fmla="val -67836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3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The date for this version</a:t>
            </a:r>
            <a:endParaRPr kumimoji="0" lang="zh-CN" altLang="en-US" sz="13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矩形标注 9"/>
          <p:cNvSpPr/>
          <p:nvPr/>
        </p:nvSpPr>
        <p:spPr bwMode="auto">
          <a:xfrm>
            <a:off x="5875081" y="5134723"/>
            <a:ext cx="2710654" cy="330143"/>
          </a:xfrm>
          <a:prstGeom prst="wedgeRectCallout">
            <a:avLst>
              <a:gd name="adj1" fmla="val -115395"/>
              <a:gd name="adj2" fmla="val -99906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3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ODM author for this document</a:t>
            </a:r>
            <a:endParaRPr kumimoji="0" lang="zh-CN" altLang="en-US" sz="13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矩形标注 10"/>
          <p:cNvSpPr/>
          <p:nvPr/>
        </p:nvSpPr>
        <p:spPr bwMode="auto">
          <a:xfrm>
            <a:off x="6716665" y="3017165"/>
            <a:ext cx="2937473" cy="330143"/>
          </a:xfrm>
          <a:prstGeom prst="wedgeRectCallout">
            <a:avLst>
              <a:gd name="adj1" fmla="val -80596"/>
              <a:gd name="adj2" fmla="val 34206"/>
            </a:avLst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3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No need to update contents in blue</a:t>
            </a:r>
            <a:endParaRPr kumimoji="0" lang="zh-CN" altLang="en-US" sz="13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FontTx/>
                        <a:buNone/>
                      </a:pPr>
                      <a:r>
                        <a:rPr lang="en-US" altLang="zh-CN" sz="8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sym typeface="+mn-ea"/>
                        </a:rPr>
                        <a:t>Drive </a:t>
                      </a:r>
                      <a:r>
                        <a:rPr lang="en-US" sz="8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sym typeface="+mn-ea"/>
                        </a:rPr>
                        <a:t> the device screws 1</a:t>
                      </a:r>
                      <a:endParaRPr lang="en-US" altLang="zh-CN" sz="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381875" y="1008380"/>
          <a:ext cx="2613025" cy="4366895"/>
        </p:xfrm>
        <a:graphic>
          <a:graphicData uri="http://schemas.openxmlformats.org/drawingml/2006/table">
            <a:tbl>
              <a:tblPr/>
              <a:tblGrid>
                <a:gridCol w="1012825"/>
                <a:gridCol w="250432"/>
                <a:gridCol w="818563"/>
                <a:gridCol w="531205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M501-211602-000</a:t>
                      </a: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Screw-2.M1.4L3.0/S948C58593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495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1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Automatic Screw Driver</a:t>
                      </a: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T3 DriveType 0.8±0.1kgfcm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551815" y="1242695"/>
            <a:ext cx="7801610" cy="12973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 </a:t>
            </a: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Drive </a:t>
            </a:r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 the device screws -2 by automatic screw driver.</a:t>
            </a: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0" indent="0">
              <a:buFontTx/>
              <a:buNone/>
            </a:pP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725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sp>
        <p:nvSpPr>
          <p:cNvPr id="26" name="文本框 25"/>
          <p:cNvSpPr txBox="1"/>
          <p:nvPr/>
        </p:nvSpPr>
        <p:spPr>
          <a:xfrm>
            <a:off x="7216140" y="5640070"/>
            <a:ext cx="153035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</a:t>
            </a:r>
            <a:endParaRPr lang="en-US" alt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6260" y="2783840"/>
            <a:ext cx="3015615" cy="4418965"/>
          </a:xfrm>
          <a:prstGeom prst="rect">
            <a:avLst/>
          </a:prstGeom>
        </p:spPr>
      </p:pic>
      <p:sp>
        <p:nvSpPr>
          <p:cNvPr id="11" name="Shape 322"/>
          <p:cNvSpPr/>
          <p:nvPr/>
        </p:nvSpPr>
        <p:spPr bwMode="auto">
          <a:xfrm>
            <a:off x="149951" y="2213579"/>
            <a:ext cx="243927" cy="264969"/>
          </a:xfrm>
          <a:custGeom>
            <a:avLst/>
            <a:gdLst>
              <a:gd name="T0" fmla="*/ 2147483647 w 26"/>
              <a:gd name="T1" fmla="*/ 2147483647 h 22"/>
              <a:gd name="T2" fmla="*/ 2147483647 w 26"/>
              <a:gd name="T3" fmla="*/ 0 h 22"/>
              <a:gd name="T4" fmla="*/ 0 w 26"/>
              <a:gd name="T5" fmla="*/ 2147483647 h 22"/>
              <a:gd name="T6" fmla="*/ 2147483647 w 26"/>
              <a:gd name="T7" fmla="*/ 2147483647 h 22"/>
              <a:gd name="T8" fmla="*/ 0 60000 65536"/>
              <a:gd name="T9" fmla="*/ 0 60000 65536"/>
              <a:gd name="T10" fmla="*/ 0 60000 65536"/>
              <a:gd name="T11" fmla="*/ 0 60000 65536"/>
              <a:gd name="T12" fmla="*/ 0 w 26"/>
              <a:gd name="T13" fmla="*/ 0 h 22"/>
              <a:gd name="T14" fmla="*/ 26 w 26"/>
              <a:gd name="T15" fmla="*/ 22 h 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" h="22" extrusionOk="0">
                <a:moveTo>
                  <a:pt x="26" y="22"/>
                </a:moveTo>
                <a:lnTo>
                  <a:pt x="13" y="0"/>
                </a:lnTo>
                <a:lnTo>
                  <a:pt x="0" y="22"/>
                </a:lnTo>
                <a:lnTo>
                  <a:pt x="26" y="22"/>
                </a:lnTo>
                <a:close/>
              </a:path>
            </a:pathLst>
          </a:custGeom>
          <a:solidFill>
            <a:srgbClr val="FF0000"/>
          </a:solidFill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/>
          <a:p>
            <a:endParaRPr lang="en-US"/>
          </a:p>
        </p:txBody>
      </p:sp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551631" y="2047366"/>
            <a:ext cx="7067734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342900" indent="-342900"/>
            <a:r>
              <a:rPr lang="en-US" dirty="0">
                <a:solidFill>
                  <a:srgbClr val="FF0000"/>
                </a:solidFill>
              </a:rPr>
              <a:t>.</a:t>
            </a:r>
            <a:endParaRPr lang="en-US" dirty="0">
              <a:solidFill>
                <a:srgbClr val="FF0000"/>
              </a:solidFill>
            </a:endParaRPr>
          </a:p>
          <a:p>
            <a:pPr marL="342900" indent="-342900"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No screw not fasten well or missing issue.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28390"/>
            <a:ext cx="4366260" cy="23012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FontTx/>
                        <a:buNone/>
                      </a:pPr>
                      <a:r>
                        <a:rPr lang="en-US" altLang="zh-CN" sz="8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sym typeface="+mn-ea"/>
                        </a:rPr>
                        <a:t>Drive </a:t>
                      </a:r>
                      <a:r>
                        <a:rPr lang="en-US" sz="8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sym typeface="+mn-ea"/>
                        </a:rPr>
                        <a:t> the device screws 2</a:t>
                      </a:r>
                      <a:endParaRPr lang="en-US" altLang="zh-CN" sz="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368540" y="1008380"/>
          <a:ext cx="2683510" cy="4366895"/>
        </p:xfrm>
        <a:graphic>
          <a:graphicData uri="http://schemas.openxmlformats.org/drawingml/2006/table">
            <a:tbl>
              <a:tblPr/>
              <a:tblGrid>
                <a:gridCol w="1040765"/>
                <a:gridCol w="256467"/>
                <a:gridCol w="840874"/>
                <a:gridCol w="545404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M501-211413-130</a:t>
                      </a: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en-US" sz="1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Screw-1.M1.4X0.30X2.7L/S948C58595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495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1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Automatic Screw Driver</a:t>
                      </a: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PH0 DriveType 0.8±0.1kgfcm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551815" y="1242695"/>
            <a:ext cx="7801610" cy="12973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 </a:t>
            </a: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Drive </a:t>
            </a:r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 the device screws -1 by automatic screw driver.</a:t>
            </a: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0" indent="0">
              <a:buFontTx/>
              <a:buNone/>
            </a:pP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725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sp>
        <p:nvSpPr>
          <p:cNvPr id="26" name="文本框 25"/>
          <p:cNvSpPr txBox="1"/>
          <p:nvPr/>
        </p:nvSpPr>
        <p:spPr>
          <a:xfrm>
            <a:off x="7216140" y="5640070"/>
            <a:ext cx="153035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</a:t>
            </a:r>
            <a:endParaRPr lang="en-US" alt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26990" y="3185795"/>
            <a:ext cx="2241550" cy="4001770"/>
          </a:xfrm>
          <a:prstGeom prst="rect">
            <a:avLst/>
          </a:prstGeom>
        </p:spPr>
      </p:pic>
      <p:sp>
        <p:nvSpPr>
          <p:cNvPr id="11" name="Shape 322"/>
          <p:cNvSpPr/>
          <p:nvPr/>
        </p:nvSpPr>
        <p:spPr bwMode="auto">
          <a:xfrm>
            <a:off x="149951" y="2213579"/>
            <a:ext cx="243927" cy="264969"/>
          </a:xfrm>
          <a:custGeom>
            <a:avLst/>
            <a:gdLst>
              <a:gd name="T0" fmla="*/ 2147483647 w 26"/>
              <a:gd name="T1" fmla="*/ 2147483647 h 22"/>
              <a:gd name="T2" fmla="*/ 2147483647 w 26"/>
              <a:gd name="T3" fmla="*/ 0 h 22"/>
              <a:gd name="T4" fmla="*/ 0 w 26"/>
              <a:gd name="T5" fmla="*/ 2147483647 h 22"/>
              <a:gd name="T6" fmla="*/ 2147483647 w 26"/>
              <a:gd name="T7" fmla="*/ 2147483647 h 22"/>
              <a:gd name="T8" fmla="*/ 0 60000 65536"/>
              <a:gd name="T9" fmla="*/ 0 60000 65536"/>
              <a:gd name="T10" fmla="*/ 0 60000 65536"/>
              <a:gd name="T11" fmla="*/ 0 60000 65536"/>
              <a:gd name="T12" fmla="*/ 0 w 26"/>
              <a:gd name="T13" fmla="*/ 0 h 22"/>
              <a:gd name="T14" fmla="*/ 26 w 26"/>
              <a:gd name="T15" fmla="*/ 22 h 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" h="22" extrusionOk="0">
                <a:moveTo>
                  <a:pt x="26" y="22"/>
                </a:moveTo>
                <a:lnTo>
                  <a:pt x="13" y="0"/>
                </a:lnTo>
                <a:lnTo>
                  <a:pt x="0" y="22"/>
                </a:lnTo>
                <a:lnTo>
                  <a:pt x="26" y="22"/>
                </a:lnTo>
                <a:close/>
              </a:path>
            </a:pathLst>
          </a:custGeom>
          <a:solidFill>
            <a:srgbClr val="FF0000"/>
          </a:solidFill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/>
          <a:p>
            <a:endParaRPr lang="en-US"/>
          </a:p>
        </p:txBody>
      </p:sp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551631" y="2047366"/>
            <a:ext cx="7067734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342900" indent="-342900"/>
            <a:r>
              <a:rPr lang="en-US" dirty="0">
                <a:solidFill>
                  <a:srgbClr val="FF0000"/>
                </a:solidFill>
              </a:rPr>
              <a:t>.</a:t>
            </a:r>
            <a:endParaRPr lang="en-US" dirty="0">
              <a:solidFill>
                <a:srgbClr val="FF0000"/>
              </a:solidFill>
            </a:endParaRPr>
          </a:p>
          <a:p>
            <a:pPr marL="342900" indent="-342900"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No screw not fasten well or missing issue.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60" y="3863340"/>
            <a:ext cx="5151755" cy="24009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0" name="图片 5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8988" y="6077268"/>
            <a:ext cx="2995295" cy="8585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865" y="3516630"/>
            <a:ext cx="3220720" cy="9188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305" y="2520315"/>
            <a:ext cx="3237865" cy="8051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7" name="图片 5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865" y="5153660"/>
            <a:ext cx="2994660" cy="65786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273290" y="1008380"/>
          <a:ext cx="2721610" cy="4083050"/>
        </p:xfrm>
        <a:graphic>
          <a:graphicData uri="http://schemas.openxmlformats.org/drawingml/2006/table">
            <a:tbl>
              <a:tblPr/>
              <a:tblGrid>
                <a:gridCol w="1002665"/>
                <a:gridCol w="312611"/>
                <a:gridCol w="852906"/>
                <a:gridCol w="553428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M701-BDD000-006</a:t>
                      </a: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Front camera protective film/S928C56746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M701-BDD000-012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Side key protective film/S928C58599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551815" y="1242695"/>
            <a:ext cx="6588125" cy="25469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1400">
                <a:solidFill>
                  <a:schemeClr val="tx1"/>
                </a:solidFill>
                <a:latin typeface="Calibri" panose="020F0502020204030204" pitchFamily="34" charset="0"/>
                <a:sym typeface="+mn-ea"/>
              </a:rPr>
              <a:t>Paste the front camera protective film </a:t>
            </a:r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US" sz="1400" dirty="0">
                <a:latin typeface="Calibri" panose="020F0502020204030204" pitchFamily="34" charset="0"/>
              </a:rPr>
              <a:t>as shows as the picture 1</a:t>
            </a:r>
            <a:endParaRPr lang="en-US" sz="1400" dirty="0">
              <a:latin typeface="Calibri" panose="020F0502020204030204" pitchFamily="34" charset="0"/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342900" indent="-342900">
              <a:buFontTx/>
              <a:buAutoNum type="arabicPeriod"/>
            </a:pPr>
            <a:r>
              <a:rPr lang="en-US" sz="1400">
                <a:solidFill>
                  <a:schemeClr val="tx1"/>
                </a:solidFill>
                <a:latin typeface="Calibri" panose="020F0502020204030204" pitchFamily="34" charset="0"/>
                <a:sym typeface="+mn-ea"/>
              </a:rPr>
              <a:t>Paste the side key FPC waterproof film </a:t>
            </a:r>
            <a:r>
              <a:rPr lang="zh-CN" altLang="en-US"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as shows as the picture2</a:t>
            </a:r>
            <a:r>
              <a:rPr lang="en-US" sz="1400" dirty="0"/>
              <a:t>.</a:t>
            </a:r>
            <a:endParaRPr lang="en-US" sz="1400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0" indent="0">
              <a:buFontTx/>
              <a:buNone/>
            </a:pPr>
            <a:endParaRPr lang="en-US" altLang="zh-CN" sz="1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marL="0" indent="0">
              <a:buFontTx/>
              <a:buNone/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725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sp>
        <p:nvSpPr>
          <p:cNvPr id="8" name="圆角矩形 7"/>
          <p:cNvSpPr/>
          <p:nvPr/>
        </p:nvSpPr>
        <p:spPr>
          <a:xfrm flipV="1">
            <a:off x="1004570" y="3255645"/>
            <a:ext cx="298450" cy="37592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圆角矩形 20"/>
          <p:cNvSpPr/>
          <p:nvPr/>
        </p:nvSpPr>
        <p:spPr>
          <a:xfrm flipV="1">
            <a:off x="851535" y="5725160"/>
            <a:ext cx="298450" cy="37592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51535" y="5811520"/>
            <a:ext cx="153035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29" name="Rectangle 65"/>
          <p:cNvSpPr>
            <a:spLocks noChangeArrowheads="1"/>
          </p:cNvSpPr>
          <p:nvPr/>
        </p:nvSpPr>
        <p:spPr bwMode="auto">
          <a:xfrm>
            <a:off x="238125" y="171446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  <p:sp>
        <p:nvSpPr>
          <p:cNvPr id="7" name="文本框 6"/>
          <p:cNvSpPr txBox="1"/>
          <p:nvPr/>
        </p:nvSpPr>
        <p:spPr>
          <a:xfrm>
            <a:off x="1004570" y="3255645"/>
            <a:ext cx="298450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10" name="圆角矩形标注 9"/>
          <p:cNvSpPr/>
          <p:nvPr/>
        </p:nvSpPr>
        <p:spPr>
          <a:xfrm>
            <a:off x="4027170" y="3030855"/>
            <a:ext cx="1236980" cy="1046480"/>
          </a:xfrm>
          <a:prstGeom prst="wedgeRoundRectCallout">
            <a:avLst>
              <a:gd name="adj1" fmla="val -160400"/>
              <a:gd name="adj2" fmla="val -64911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>
                <a:solidFill>
                  <a:srgbClr val="FF0000"/>
                </a:solidFill>
              </a:rPr>
              <a:t>Paste the front camera protective film</a:t>
            </a:r>
            <a:endParaRPr lang="en-US" sz="1200">
              <a:solidFill>
                <a:srgbClr val="FF0000"/>
              </a:solidFill>
            </a:endParaRPr>
          </a:p>
        </p:txBody>
      </p:sp>
      <p:cxnSp>
        <p:nvCxnSpPr>
          <p:cNvPr id="13" name="直接箭头连接符 12"/>
          <p:cNvCxnSpPr>
            <a:stCxn id="10" idx="1"/>
          </p:cNvCxnSpPr>
          <p:nvPr/>
        </p:nvCxnSpPr>
        <p:spPr>
          <a:xfrm flipH="1">
            <a:off x="2016125" y="3554095"/>
            <a:ext cx="2011045" cy="25400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圆角矩形标注 13"/>
          <p:cNvSpPr/>
          <p:nvPr/>
        </p:nvSpPr>
        <p:spPr>
          <a:xfrm>
            <a:off x="4410710" y="5725160"/>
            <a:ext cx="1386205" cy="1046480"/>
          </a:xfrm>
          <a:prstGeom prst="wedgeRoundRectCallout">
            <a:avLst>
              <a:gd name="adj1" fmla="val -160400"/>
              <a:gd name="adj2" fmla="val -64911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>
                <a:solidFill>
                  <a:srgbClr val="FF0000"/>
                </a:solidFill>
              </a:rPr>
              <a:t>Paste the side key FPC waterproof film</a:t>
            </a:r>
            <a:endParaRPr lang="en-US" sz="1200">
              <a:solidFill>
                <a:srgbClr val="FF0000"/>
              </a:solidFill>
            </a:endParaRPr>
          </a:p>
        </p:txBody>
      </p:sp>
      <p:cxnSp>
        <p:nvCxnSpPr>
          <p:cNvPr id="16" name="直接箭头连接符 15"/>
          <p:cNvCxnSpPr>
            <a:stCxn id="14" idx="1"/>
          </p:cNvCxnSpPr>
          <p:nvPr/>
        </p:nvCxnSpPr>
        <p:spPr>
          <a:xfrm flipH="1">
            <a:off x="2399665" y="6248400"/>
            <a:ext cx="2011045" cy="25400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63563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63563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273290" y="1008380"/>
          <a:ext cx="2721610" cy="4083050"/>
        </p:xfrm>
        <a:graphic>
          <a:graphicData uri="http://schemas.openxmlformats.org/drawingml/2006/table">
            <a:tbl>
              <a:tblPr/>
              <a:tblGrid>
                <a:gridCol w="1002665"/>
                <a:gridCol w="312611"/>
                <a:gridCol w="852906"/>
                <a:gridCol w="553428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M701-BDD000-004</a:t>
                      </a: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P-sensor protective film/S928C55533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8275"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1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Silicone stick</a:t>
                      </a: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417830" y="1279525"/>
            <a:ext cx="6588125" cy="2775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 </a:t>
            </a: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Paste t</a:t>
            </a: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he </a:t>
            </a:r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distance sensor protective film</a:t>
            </a:r>
            <a:endParaRPr lang="en-US" sz="1400">
              <a:solidFill>
                <a:srgbClr val="000000"/>
              </a:solidFill>
              <a:latin typeface="Calibri" panose="020F0502020204030204" pitchFamily="34" charset="0"/>
              <a:sym typeface="+mn-ea"/>
            </a:endParaRPr>
          </a:p>
          <a:p>
            <a:pPr marL="342900" indent="-342900">
              <a:buFontTx/>
              <a:buAutoNum type="arabicPeriod"/>
            </a:pPr>
            <a:endParaRPr lang="en-US" altLang="en-US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marL="342900" indent="-342900">
              <a:buFontTx/>
              <a:buAutoNum type="arabicPeriod"/>
            </a:pPr>
            <a:r>
              <a:rPr lang="en-US" altLang="en-US"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After pasting the  film,need to use the silicone stick to press the </a:t>
            </a:r>
            <a:r>
              <a:rPr lang="en-US" altLang="en-US" sz="14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distance sensor protective film/Front camera protective film/side key FPC waterproof film</a:t>
            </a:r>
            <a:r>
              <a:rPr lang="en-US" altLang="en-US" sz="1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 to prevent them being lifted</a:t>
            </a:r>
            <a:r>
              <a:rPr lang="en-US" sz="1400" dirty="0">
                <a:solidFill>
                  <a:schemeClr val="tx1"/>
                </a:solidFill>
              </a:rPr>
              <a:t>.</a:t>
            </a:r>
            <a:endParaRPr lang="en-US" sz="140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0" indent="0">
              <a:buFontTx/>
              <a:buNone/>
            </a:pPr>
            <a:endParaRPr lang="en-US" altLang="zh-CN" sz="1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marL="0" indent="0">
              <a:buFontTx/>
              <a:buNone/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85835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sp>
        <p:nvSpPr>
          <p:cNvPr id="29" name="Rectangle 65"/>
          <p:cNvSpPr>
            <a:spLocks noChangeArrowheads="1"/>
          </p:cNvSpPr>
          <p:nvPr/>
        </p:nvSpPr>
        <p:spPr bwMode="auto">
          <a:xfrm>
            <a:off x="238125" y="1716365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  <p:pic>
        <p:nvPicPr>
          <p:cNvPr id="2956984" name="图片 10"/>
          <p:cNvPicPr>
            <a:picLocks noChangeAspect="1"/>
          </p:cNvPicPr>
          <p:nvPr/>
        </p:nvPicPr>
        <p:blipFill>
          <a:blip r:embed="rId1"/>
          <a:srcRect r="-12"/>
          <a:stretch>
            <a:fillRect/>
          </a:stretch>
        </p:blipFill>
        <p:spPr>
          <a:xfrm>
            <a:off x="285433" y="2767965"/>
            <a:ext cx="3905250" cy="13011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56985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808" y="4423410"/>
            <a:ext cx="3952875" cy="1529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57017" name="Line 9823"/>
          <p:cNvSpPr/>
          <p:nvPr/>
        </p:nvSpPr>
        <p:spPr>
          <a:xfrm flipV="1">
            <a:off x="1647508" y="3220085"/>
            <a:ext cx="885825" cy="56959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57018" name="Line 9823"/>
          <p:cNvSpPr/>
          <p:nvPr/>
        </p:nvSpPr>
        <p:spPr>
          <a:xfrm>
            <a:off x="1799908" y="4154170"/>
            <a:ext cx="800100" cy="66484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" name="AutoShape 18630"/>
          <p:cNvSpPr>
            <a:spLocks noChangeArrowheads="1"/>
          </p:cNvSpPr>
          <p:nvPr/>
        </p:nvSpPr>
        <p:spPr>
          <a:xfrm>
            <a:off x="433388" y="2926715"/>
            <a:ext cx="1755140" cy="199009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</a:ln>
        </p:spPr>
        <p:txBody>
          <a:bodyPr vertOverflow="clip" wrap="square" lIns="27432" tIns="18288" rIns="0" bIns="0" anchor="ctr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ts val="1300"/>
              </a:lnSpc>
              <a:defRPr sz="1000"/>
            </a:pPr>
            <a:r>
              <a:rPr lang="zh-CN" altLang="en-US" sz="1200" b="0" i="0" strike="noStrike">
                <a:solidFill>
                  <a:schemeClr val="tx1"/>
                </a:solidFill>
                <a:latin typeface="Calibri" panose="020F0502020204030204" pitchFamily="34" charset="0"/>
                <a:ea typeface="+mn-ea"/>
              </a:rPr>
              <a:t>The distance sensor protective film is attached to the corresponding position on the top of the </a:t>
            </a:r>
            <a:r>
              <a:rPr lang="en-US" altLang="zh-CN" sz="1200" b="0" i="0" strike="noStrike">
                <a:solidFill>
                  <a:schemeClr val="tx1"/>
                </a:solidFill>
                <a:latin typeface="Calibri" panose="020F0502020204030204" pitchFamily="34" charset="0"/>
                <a:ea typeface="+mn-ea"/>
              </a:rPr>
              <a:t>phone</a:t>
            </a:r>
            <a:r>
              <a:rPr lang="zh-CN" altLang="en-US" sz="1200" b="0" i="0" strike="noStrike">
                <a:solidFill>
                  <a:schemeClr val="tx1"/>
                </a:solidFill>
                <a:latin typeface="Calibri" panose="020F0502020204030204" pitchFamily="34" charset="0"/>
                <a:ea typeface="+mn-ea"/>
              </a:rPr>
              <a:t>, and it is not  skew, wrinkles, and </a:t>
            </a:r>
            <a:r>
              <a:rPr lang="en-US" altLang="zh-CN" sz="1200" b="0" i="0" strike="noStrike">
                <a:solidFill>
                  <a:schemeClr val="tx1"/>
                </a:solidFill>
                <a:latin typeface="Calibri" panose="020F0502020204030204" pitchFamily="34" charset="0"/>
                <a:ea typeface="+mn-ea"/>
              </a:rPr>
              <a:t>misalignment</a:t>
            </a:r>
            <a:endParaRPr lang="en-US" altLang="zh-CN" sz="1200" b="0" i="0" strike="noStrike">
              <a:solidFill>
                <a:schemeClr val="tx1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23" name="圆角矩形 12"/>
          <p:cNvSpPr/>
          <p:nvPr/>
        </p:nvSpPr>
        <p:spPr>
          <a:xfrm>
            <a:off x="2321878" y="2962910"/>
            <a:ext cx="784225" cy="254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pic>
        <p:nvPicPr>
          <p:cNvPr id="2663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0860" y="2767965"/>
            <a:ext cx="2782570" cy="1191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0860" y="4154170"/>
            <a:ext cx="2782570" cy="1041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0860" y="5356225"/>
            <a:ext cx="2782570" cy="12903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 rot="20040000">
            <a:off x="4618355" y="681990"/>
            <a:ext cx="1715135" cy="645160"/>
          </a:xfrm>
          <a:prstGeom prst="rect">
            <a:avLst/>
          </a:prstGeom>
          <a:solidFill>
            <a:schemeClr val="bg1"/>
          </a:solidFill>
          <a:ln w="31750" cmpd="sng">
            <a:solidFill>
              <a:srgbClr val="0000FF"/>
            </a:solidFill>
            <a:prstDash val="dashDot"/>
          </a:ln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     </a:t>
            </a:r>
            <a:r>
              <a:rPr lang="en-US" altLang="zh-CN" sz="3600" b="1">
                <a:solidFill>
                  <a:srgbClr val="FF0000"/>
                </a:solidFill>
                <a:latin typeface="Calibri" panose="020F0502020204030204" pitchFamily="34" charset="0"/>
              </a:rPr>
              <a:t>CCP</a:t>
            </a:r>
            <a:endParaRPr lang="en-US" altLang="zh-CN" sz="36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6986" name="图片 5"/>
          <p:cNvPicPr>
            <a:picLocks noChangeAspect="1"/>
          </p:cNvPicPr>
          <p:nvPr/>
        </p:nvPicPr>
        <p:blipFill>
          <a:blip r:embed="rId1"/>
          <a:srcRect r="41856"/>
          <a:stretch>
            <a:fillRect/>
          </a:stretch>
        </p:blipFill>
        <p:spPr>
          <a:xfrm>
            <a:off x="4521835" y="2631758"/>
            <a:ext cx="2457450" cy="2868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57000" name="Line 333"/>
          <p:cNvSpPr/>
          <p:nvPr/>
        </p:nvSpPr>
        <p:spPr>
          <a:xfrm flipH="1">
            <a:off x="5264785" y="3287078"/>
            <a:ext cx="971550" cy="22987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" name="AutoShape 18630"/>
          <p:cNvSpPr>
            <a:spLocks noChangeArrowheads="1"/>
          </p:cNvSpPr>
          <p:nvPr/>
        </p:nvSpPr>
        <p:spPr>
          <a:xfrm>
            <a:off x="5697220" y="2943543"/>
            <a:ext cx="1255395" cy="1229995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</a:ln>
        </p:spPr>
        <p:txBody>
          <a:bodyPr vertOverflow="clip" wrap="square" lIns="27432" tIns="18288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300"/>
              </a:lnSpc>
              <a:defRPr sz="1000"/>
            </a:pPr>
            <a:r>
              <a:rPr lang="zh-CN" altLang="en-US" sz="1200" b="0" i="0" u="none" strike="noStrike" baseline="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Stick the camera lens (the </a:t>
            </a:r>
            <a:r>
              <a:rPr lang="en-US" altLang="zh-CN" sz="1200" b="0" i="0" u="none" strike="noStrike" baseline="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smooth</a:t>
            </a:r>
            <a:r>
              <a:rPr lang="zh-CN" altLang="en-US" sz="1200" b="0" i="0" u="none" strike="noStrike" baseline="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side is facing up, the big hole is facing down)</a:t>
            </a:r>
            <a:endParaRPr lang="zh-CN" altLang="en-US" sz="1200" b="0" i="0" u="none" strike="noStrike" baseline="0">
              <a:solidFill>
                <a:sysClr val="windowText" lastClr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956987" name="图片 4"/>
          <p:cNvPicPr>
            <a:picLocks noChangeAspect="1"/>
          </p:cNvPicPr>
          <p:nvPr/>
        </p:nvPicPr>
        <p:blipFill>
          <a:blip r:embed="rId2"/>
          <a:srcRect b="169"/>
          <a:stretch>
            <a:fillRect/>
          </a:stretch>
        </p:blipFill>
        <p:spPr>
          <a:xfrm>
            <a:off x="150495" y="3640138"/>
            <a:ext cx="4371340" cy="28695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8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sym typeface="+mn-ea"/>
                        </a:rPr>
                        <a:t>Paste t</a:t>
                      </a:r>
                      <a:r>
                        <a:rPr lang="zh-CN" altLang="en-US" sz="8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sym typeface="+mn-ea"/>
                        </a:rPr>
                        <a:t>he </a:t>
                      </a:r>
                      <a:r>
                        <a:rPr lang="en-US" sz="8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sym typeface="+mn-ea"/>
                        </a:rPr>
                        <a:t>camera lens adhesive and camera lens on the back case</a:t>
                      </a:r>
                      <a:endParaRPr lang="en-US" altLang="zh-CN" sz="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415530" y="1008380"/>
          <a:ext cx="2579370" cy="4519930"/>
        </p:xfrm>
        <a:graphic>
          <a:graphicData uri="http://schemas.openxmlformats.org/drawingml/2006/table">
            <a:tbl>
              <a:tblPr/>
              <a:tblGrid>
                <a:gridCol w="933450"/>
                <a:gridCol w="313490"/>
                <a:gridCol w="807855"/>
                <a:gridCol w="524575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M205-BDD132-000</a:t>
                      </a: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Camera lens/S948C55808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M715-BDD000-003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Camera lens adhesive/S948C55822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551815" y="1242695"/>
            <a:ext cx="6863715" cy="2348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 </a:t>
            </a: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Paste t</a:t>
            </a: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he </a:t>
            </a:r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camera lens adhesive on the back case</a:t>
            </a:r>
            <a:r>
              <a:rPr lang="en-US" sz="1400" dirty="0"/>
              <a:t> </a:t>
            </a:r>
            <a:r>
              <a:rPr lang="en-US" dirty="0"/>
              <a:t>as shows as the picture 1</a:t>
            </a: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342900" indent="-342900">
              <a:buFontTx/>
              <a:buAutoNum type="arabicPeriod"/>
            </a:pPr>
            <a:r>
              <a:rPr lang="en-US" sz="140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Stick the camera lens on the back case </a:t>
            </a:r>
            <a:r>
              <a:rPr lang="zh-CN" altLang="en-US" sz="140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140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as shows as the picture2</a:t>
            </a:r>
            <a:r>
              <a:rPr lang="en-US" sz="1400" dirty="0"/>
              <a:t>.</a:t>
            </a:r>
            <a:endParaRPr lang="en-US" sz="1400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0" indent="0">
              <a:buFontTx/>
              <a:buNone/>
            </a:pPr>
            <a:endParaRPr lang="en-US" altLang="zh-CN" sz="1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marL="0" indent="0">
              <a:buFontTx/>
              <a:buNone/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725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sp>
        <p:nvSpPr>
          <p:cNvPr id="8" name="圆角矩形 7"/>
          <p:cNvSpPr/>
          <p:nvPr/>
        </p:nvSpPr>
        <p:spPr>
          <a:xfrm flipV="1">
            <a:off x="1125220" y="3877945"/>
            <a:ext cx="298450" cy="37592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25855" y="3921125"/>
            <a:ext cx="298450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21" name="圆角矩形 20"/>
          <p:cNvSpPr/>
          <p:nvPr/>
        </p:nvSpPr>
        <p:spPr>
          <a:xfrm flipV="1">
            <a:off x="4521835" y="2793365"/>
            <a:ext cx="298450" cy="37592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594225" y="2836545"/>
            <a:ext cx="153035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29" name="Rectangle 65"/>
          <p:cNvSpPr>
            <a:spLocks noChangeArrowheads="1"/>
          </p:cNvSpPr>
          <p:nvPr/>
        </p:nvSpPr>
        <p:spPr bwMode="auto">
          <a:xfrm>
            <a:off x="238125" y="1716365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  <p:sp>
        <p:nvSpPr>
          <p:cNvPr id="2956996" name="Line 333"/>
          <p:cNvSpPr/>
          <p:nvPr/>
        </p:nvSpPr>
        <p:spPr>
          <a:xfrm flipH="1" flipV="1">
            <a:off x="946150" y="4616133"/>
            <a:ext cx="657225" cy="31940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" name="AutoShape 18630"/>
          <p:cNvSpPr>
            <a:spLocks noChangeArrowheads="1"/>
          </p:cNvSpPr>
          <p:nvPr/>
        </p:nvSpPr>
        <p:spPr>
          <a:xfrm>
            <a:off x="1334135" y="4640898"/>
            <a:ext cx="2279015" cy="1071245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</a:ln>
        </p:spPr>
        <p:txBody>
          <a:bodyPr vertOverflow="clip" wrap="square" lIns="27432" tIns="18288" rIns="0" bIns="0" anchor="ctr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ts val="1300"/>
              </a:lnSpc>
              <a:defRPr sz="1000"/>
            </a:pPr>
            <a:r>
              <a:rPr lang="zh-CN" altLang="en-US" sz="1200" b="0" i="0" strike="noStrike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1. The camera lens adhesive is flatly attached to the bottom case limiting slot, without skewing, blocking holes</a:t>
            </a:r>
            <a:endParaRPr lang="zh-CN" altLang="en-US" sz="1200" b="0" i="0" strike="noStrike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FontTx/>
                        <a:buNone/>
                      </a:pPr>
                      <a:endParaRPr lang="en-US" altLang="zh-CN" sz="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213600" y="935355"/>
          <a:ext cx="2781300" cy="5521325"/>
        </p:xfrm>
        <a:graphic>
          <a:graphicData uri="http://schemas.openxmlformats.org/drawingml/2006/table">
            <a:tbl>
              <a:tblPr/>
              <a:tblGrid>
                <a:gridCol w="949325"/>
                <a:gridCol w="394785"/>
                <a:gridCol w="871622"/>
                <a:gridCol w="565568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1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Fixture of pressing camera len@back cover</a:t>
                      </a: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514350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Fixture of pressing side key FPC@Front cover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3 in 1 pressing holder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 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4813">
                <a:tc gridSpan="2"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Cylinder camera lens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Press force:34N</a:t>
                      </a:r>
                      <a:endParaRPr lang="en-US" sz="100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Dwell time:10-12S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Diameter:12mm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Shore hardness:ShoreA 80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4813">
                <a:tc gridSpan="2"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en-US" sz="1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Cylinder side key FPC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Press force:31N</a:t>
                      </a:r>
                      <a:endParaRPr lang="en-US" sz="100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Dwell time:10-12S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 Diameter:10mm   </a:t>
                      </a:r>
                      <a:endParaRPr lang="en-US" sz="100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Shore hardness:ShoreD 85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417830" y="1057275"/>
            <a:ext cx="6795770" cy="2348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endParaRPr lang="en-US" sz="1400">
              <a:solidFill>
                <a:srgbClr val="000000"/>
              </a:solidFill>
              <a:latin typeface="Calibri" panose="020F0502020204030204" pitchFamily="34" charset="0"/>
              <a:sym typeface="+mn-ea"/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342900" indent="-342900">
              <a:buFontTx/>
              <a:buAutoNum type="arabicPeriod"/>
            </a:pPr>
            <a:r>
              <a:rPr lang="en-US" sz="140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 Press the camera lens and side key FPC by pressing machine</a:t>
            </a:r>
            <a:r>
              <a:rPr lang="en-US" sz="1400" dirty="0"/>
              <a:t>.</a:t>
            </a:r>
            <a:endParaRPr lang="en-US" sz="1400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0" indent="0">
              <a:buFontTx/>
              <a:buNone/>
            </a:pPr>
            <a:endParaRPr lang="en-US" altLang="zh-CN" sz="1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marL="0" indent="0">
              <a:buFontTx/>
              <a:buNone/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29" name="Rectangle 65"/>
          <p:cNvSpPr>
            <a:spLocks noChangeArrowheads="1"/>
          </p:cNvSpPr>
          <p:nvPr/>
        </p:nvSpPr>
        <p:spPr bwMode="auto">
          <a:xfrm>
            <a:off x="211455" y="1525865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  <p:pic>
        <p:nvPicPr>
          <p:cNvPr id="2956983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3085" y="3039110"/>
            <a:ext cx="3705860" cy="337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AutoShape 36"/>
          <p:cNvSpPr/>
          <p:nvPr/>
        </p:nvSpPr>
        <p:spPr>
          <a:xfrm>
            <a:off x="2541588" y="2445068"/>
            <a:ext cx="2823210" cy="627380"/>
          </a:xfrm>
          <a:prstGeom prst="flowChartAlternateProcess">
            <a:avLst/>
          </a:prstGeom>
          <a:solidFill>
            <a:srgbClr val="FFFF00">
              <a:alpha val="100000"/>
            </a:srgbClr>
          </a:solidFill>
          <a:ln w="222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Overflow="clip" vert="horz" wrap="square" lIns="36576" tIns="18288" rIns="0" bIns="18288" anchor="ctr" anchorCtr="0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defRPr sz="1000"/>
            </a:pPr>
            <a:r>
              <a:rPr lang="zh-CN" altLang="en-US" sz="1200" b="1" i="0" strike="noStrike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Machine synchronous press camera lens + side </a:t>
            </a:r>
            <a:r>
              <a:rPr lang="en-US" altLang="zh-CN" sz="1200" b="1" i="0" strike="noStrike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key FPC</a:t>
            </a:r>
            <a:endParaRPr lang="zh-CN" altLang="en-US" sz="1200" b="1" i="0" strike="noStrike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FontTx/>
                        <a:buNone/>
                      </a:pPr>
                      <a:endParaRPr lang="en-US" altLang="zh-CN" sz="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6796405" y="1008380"/>
          <a:ext cx="3183255" cy="5802630"/>
        </p:xfrm>
        <a:graphic>
          <a:graphicData uri="http://schemas.openxmlformats.org/drawingml/2006/table">
            <a:tbl>
              <a:tblPr/>
              <a:tblGrid>
                <a:gridCol w="898525"/>
                <a:gridCol w="660060"/>
                <a:gridCol w="989747"/>
                <a:gridCol w="634923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1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Finger print pressing head</a:t>
                      </a: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       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55295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en-US" sz="1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3 in 1 pressing holder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        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en-US" sz="1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Cylinder finger print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Press force:31N</a:t>
                      </a:r>
                      <a:endParaRPr lang="en-US" sz="100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Dwell time:6--8S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 Diameter:10mm   </a:t>
                      </a:r>
                      <a:endParaRPr lang="en-US" sz="100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en-US" sz="1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Shore hardness:ShoreD 85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4813">
                <a:tc gridSpan="2"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4813">
                <a:tc gridSpan="2"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      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417830" y="1221740"/>
            <a:ext cx="7557770" cy="2348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 </a:t>
            </a:r>
            <a:r>
              <a:rPr lang="en-US" sz="140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Press the finger print  by pressing machine</a:t>
            </a:r>
            <a:r>
              <a:rPr lang="en-US" sz="1400" dirty="0">
                <a:sym typeface="+mn-ea"/>
              </a:rPr>
              <a:t>.</a:t>
            </a:r>
            <a:endParaRPr lang="en-US" sz="1400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0" indent="0">
              <a:buFontTx/>
              <a:buNone/>
            </a:pPr>
            <a:endParaRPr lang="en-US" altLang="zh-CN" sz="1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marL="0" indent="0">
              <a:buFontTx/>
              <a:buNone/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725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pic>
        <p:nvPicPr>
          <p:cNvPr id="2956983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8845" y="2860040"/>
            <a:ext cx="3705860" cy="337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AutoShape 36"/>
          <p:cNvSpPr/>
          <p:nvPr/>
        </p:nvSpPr>
        <p:spPr>
          <a:xfrm>
            <a:off x="2045653" y="2709228"/>
            <a:ext cx="2823210" cy="627380"/>
          </a:xfrm>
          <a:prstGeom prst="flowChartAlternateProcess">
            <a:avLst/>
          </a:prstGeom>
          <a:solidFill>
            <a:srgbClr val="FFFF00">
              <a:alpha val="100000"/>
            </a:srgbClr>
          </a:solidFill>
          <a:ln w="222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Overflow="clip" vert="horz" wrap="square" lIns="36576" tIns="18288" rIns="0" bIns="18288" anchor="ctr" anchorCtr="0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defRPr sz="1000"/>
            </a:pPr>
            <a:r>
              <a:rPr lang="en-US" sz="1200" b="1" i="0" strike="noStrike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The machine press the finger print</a:t>
            </a:r>
            <a:endParaRPr lang="en-US" sz="1200" b="1" i="0" strike="noStrike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956994" name="Line 9822"/>
          <p:cNvSpPr/>
          <p:nvPr/>
        </p:nvSpPr>
        <p:spPr>
          <a:xfrm flipH="1" flipV="1">
            <a:off x="5694363" y="4040823"/>
            <a:ext cx="200025" cy="13652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56995" name="Line 9823"/>
          <p:cNvSpPr/>
          <p:nvPr/>
        </p:nvSpPr>
        <p:spPr>
          <a:xfrm flipH="1" flipV="1">
            <a:off x="5856288" y="3925888"/>
            <a:ext cx="228600" cy="12446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FontTx/>
                        <a:buNone/>
                      </a:pPr>
                      <a:endParaRPr lang="en-US" altLang="zh-CN" sz="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512050" y="1008380"/>
          <a:ext cx="2467610" cy="4811395"/>
        </p:xfrm>
        <a:graphic>
          <a:graphicData uri="http://schemas.openxmlformats.org/drawingml/2006/table">
            <a:tbl>
              <a:tblPr/>
              <a:tblGrid>
                <a:gridCol w="677545"/>
                <a:gridCol w="530842"/>
                <a:gridCol w="767124"/>
                <a:gridCol w="492099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1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Fixture of pasting device label</a:t>
                      </a: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       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55295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Fixture of pasting IMEI label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        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417830" y="1221740"/>
            <a:ext cx="6990715" cy="2348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Paste the device label and IMEI label</a:t>
            </a:r>
            <a:endParaRPr lang="en-US" sz="1400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0" indent="0">
              <a:buFontTx/>
              <a:buNone/>
            </a:pPr>
            <a:endParaRPr lang="en-US" altLang="zh-CN" sz="1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marL="0" indent="0">
              <a:buFontTx/>
              <a:buNone/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725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pic>
        <p:nvPicPr>
          <p:cNvPr id="517" name="图片 5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2470" y="2305685"/>
            <a:ext cx="1718945" cy="3054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6" name="图片 5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2305685"/>
            <a:ext cx="1908810" cy="3054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圆角矩形标注 10"/>
          <p:cNvSpPr/>
          <p:nvPr/>
        </p:nvSpPr>
        <p:spPr>
          <a:xfrm>
            <a:off x="417830" y="5521960"/>
            <a:ext cx="2236470" cy="704215"/>
          </a:xfrm>
          <a:prstGeom prst="wedgeRoundRectCallout">
            <a:avLst>
              <a:gd name="adj1" fmla="val -9653"/>
              <a:gd name="adj2" fmla="val -77231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>
                <a:solidFill>
                  <a:srgbClr val="FF0000"/>
                </a:solidFill>
                <a:latin typeface="Calibri" panose="020F0502020204030204" pitchFamily="34" charset="0"/>
              </a:rPr>
              <a:t>Paste the device label by fixture</a:t>
            </a:r>
            <a:endParaRPr lang="en-US" sz="14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519" name="图片 5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9375" y="2309495"/>
            <a:ext cx="1736090" cy="305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8" name="图片 5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5465" y="2310130"/>
            <a:ext cx="1633855" cy="3050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标注 2"/>
          <p:cNvSpPr/>
          <p:nvPr/>
        </p:nvSpPr>
        <p:spPr>
          <a:xfrm>
            <a:off x="4415790" y="5521960"/>
            <a:ext cx="2236470" cy="704215"/>
          </a:xfrm>
          <a:prstGeom prst="wedgeRoundRectCallout">
            <a:avLst>
              <a:gd name="adj1" fmla="val -13657"/>
              <a:gd name="adj2" fmla="val -72993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>
                <a:solidFill>
                  <a:srgbClr val="FF0000"/>
                </a:solidFill>
                <a:latin typeface="Calibri" panose="020F0502020204030204" pitchFamily="34" charset="0"/>
              </a:rPr>
              <a:t>Paste the IMEI label by fixture</a:t>
            </a:r>
            <a:endParaRPr lang="en-US" sz="14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FontTx/>
                        <a:buNone/>
                      </a:pPr>
                      <a:endParaRPr lang="en-US" altLang="zh-CN" sz="80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512050" y="1008380"/>
          <a:ext cx="2467610" cy="4862830"/>
        </p:xfrm>
        <a:graphic>
          <a:graphicData uri="http://schemas.openxmlformats.org/drawingml/2006/table">
            <a:tbl>
              <a:tblPr/>
              <a:tblGrid>
                <a:gridCol w="915670"/>
                <a:gridCol w="292717"/>
                <a:gridCol w="767124"/>
                <a:gridCol w="492099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M112-BDD352-000</a:t>
                      </a: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Battey cover/S948C57916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Battery/SB18C53772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95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1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Fixture of pasting device label</a:t>
                      </a: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       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55295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Fixture of pasting IMEI label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        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417830" y="1221740"/>
            <a:ext cx="6990715" cy="2775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Assemble the battery</a:t>
            </a:r>
            <a:endParaRPr lang="en-US" sz="1400">
              <a:solidFill>
                <a:srgbClr val="000000"/>
              </a:solidFill>
              <a:latin typeface="Calibri" panose="020F0502020204030204" pitchFamily="34" charset="0"/>
              <a:sym typeface="+mn-ea"/>
            </a:endParaRPr>
          </a:p>
          <a:p>
            <a:pPr marL="0" indent="0">
              <a:buFontTx/>
              <a:buNone/>
            </a:pPr>
            <a:endParaRPr lang="en-US" sz="1400">
              <a:solidFill>
                <a:srgbClr val="000000"/>
              </a:solidFill>
              <a:latin typeface="Calibri" panose="020F0502020204030204" pitchFamily="34" charset="0"/>
              <a:sym typeface="+mn-ea"/>
            </a:endParaRPr>
          </a:p>
          <a:p>
            <a:pPr marL="0" indent="0">
              <a:buFontTx/>
              <a:buNone/>
            </a:pPr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2.      Assemble the battery cover</a:t>
            </a:r>
            <a:endParaRPr lang="en-US" sz="1400" dirty="0">
              <a:solidFill>
                <a:srgbClr val="000000"/>
              </a:solidFill>
              <a:latin typeface="Calibri" panose="020F0502020204030204" pitchFamily="34" charset="0"/>
              <a:sym typeface="+mn-ea"/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0" indent="0">
              <a:buFontTx/>
              <a:buNone/>
            </a:pPr>
            <a:endParaRPr lang="en-US" altLang="zh-CN" sz="1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  <a:p>
            <a:pPr marL="0" indent="0">
              <a:buFontTx/>
              <a:buNone/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725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pic>
        <p:nvPicPr>
          <p:cNvPr id="514" name="图片 5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540" y="2430780"/>
            <a:ext cx="2040890" cy="3948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7" name="圆角矩形标注 476"/>
          <p:cNvSpPr/>
          <p:nvPr/>
        </p:nvSpPr>
        <p:spPr>
          <a:xfrm>
            <a:off x="914400" y="6004560"/>
            <a:ext cx="1503045" cy="753745"/>
          </a:xfrm>
          <a:prstGeom prst="wedgeRoundRectCallout">
            <a:avLst>
              <a:gd name="adj1" fmla="val -29425"/>
              <a:gd name="adj2" fmla="val -135593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200">
                <a:solidFill>
                  <a:srgbClr val="FF0000"/>
                </a:solidFill>
              </a:rPr>
              <a:t>Assemble the battery</a:t>
            </a:r>
            <a:endParaRPr lang="en-US" altLang="zh-CN" sz="1200">
              <a:solidFill>
                <a:srgbClr val="FF0000"/>
              </a:solidFill>
            </a:endParaRPr>
          </a:p>
        </p:txBody>
      </p:sp>
      <p:pic>
        <p:nvPicPr>
          <p:cNvPr id="350" name="图片 3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1385" y="2430780"/>
            <a:ext cx="2625090" cy="3948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标注 3"/>
          <p:cNvSpPr/>
          <p:nvPr/>
        </p:nvSpPr>
        <p:spPr>
          <a:xfrm>
            <a:off x="4111625" y="6379210"/>
            <a:ext cx="1301750" cy="510540"/>
          </a:xfrm>
          <a:prstGeom prst="wedgeRoundRectCallout">
            <a:avLst>
              <a:gd name="adj1" fmla="val -24182"/>
              <a:gd name="adj2" fmla="val -135074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200">
                <a:solidFill>
                  <a:srgbClr val="FF0000"/>
                </a:solidFill>
              </a:rPr>
              <a:t>Assemble the battery cover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4111625" y="3410585"/>
            <a:ext cx="1419225" cy="1910080"/>
          </a:xfrm>
          <a:prstGeom prst="wedgeRoundRectCallout">
            <a:avLst>
              <a:gd name="adj1" fmla="val -39440"/>
              <a:gd name="adj2" fmla="val -72772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200">
                <a:solidFill>
                  <a:srgbClr val="FF0000"/>
                </a:solidFill>
              </a:rPr>
              <a:t>Before assemble the battery cover,align the rear camera deco first,then align  the finger print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4067175" y="2479675"/>
            <a:ext cx="373380" cy="523875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100"/>
          </a:p>
        </p:txBody>
      </p:sp>
      <p:cxnSp>
        <p:nvCxnSpPr>
          <p:cNvPr id="7" name="直接箭头连接符 6"/>
          <p:cNvCxnSpPr/>
          <p:nvPr/>
        </p:nvCxnSpPr>
        <p:spPr>
          <a:xfrm flipH="1" flipV="1">
            <a:off x="4821555" y="3253740"/>
            <a:ext cx="5715" cy="22098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标注 7"/>
          <p:cNvSpPr/>
          <p:nvPr/>
        </p:nvSpPr>
        <p:spPr>
          <a:xfrm>
            <a:off x="4484370" y="1880235"/>
            <a:ext cx="1602740" cy="909955"/>
          </a:xfrm>
          <a:prstGeom prst="wedgeRoundRectCallout">
            <a:avLst>
              <a:gd name="adj1" fmla="val -27218"/>
              <a:gd name="adj2" fmla="val 80355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200">
                <a:solidFill>
                  <a:srgbClr val="FF0000"/>
                </a:solidFill>
              </a:rPr>
              <a:t>Make sure the finger print area are pressed in position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9" name="Rectangle 65"/>
          <p:cNvSpPr>
            <a:spLocks noChangeArrowheads="1"/>
          </p:cNvSpPr>
          <p:nvPr/>
        </p:nvSpPr>
        <p:spPr bwMode="auto">
          <a:xfrm>
            <a:off x="238125" y="1660485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50" dirty="0">
                          <a:solidFill>
                            <a:srgbClr val="222222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Paste thermal conductive silicone,fastedn the RF and BB shield cover</a:t>
                      </a:r>
                      <a:endParaRPr kumimoji="0" lang="en-US" sz="13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619365" y="963295"/>
          <a:ext cx="2305685" cy="6360795"/>
        </p:xfrm>
        <a:graphic>
          <a:graphicData uri="http://schemas.openxmlformats.org/drawingml/2006/table">
            <a:tbl>
              <a:tblPr/>
              <a:tblGrid>
                <a:gridCol w="841375"/>
                <a:gridCol w="350520"/>
                <a:gridCol w="680085"/>
                <a:gridCol w="433705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9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  <a:endParaRPr lang="en-US" altLang="zh-CN" sz="9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M716-BDD000-005</a:t>
                      </a:r>
                      <a:endParaRPr kumimoji="0" 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CPU silicone tape/S948C58605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M716-BDD001-010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DDR silicone tape/S948C57340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M716-BDD000-007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PMIC silicone tape/S948C58609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M716-BDD000-006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 silicone tape/S948C58607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N207-BDD003-000</a:t>
                      </a:r>
                      <a:endParaRPr lang="en-US" sz="100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BB shield cover/S948C55555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N206-BDD000-000</a:t>
                      </a:r>
                      <a:endParaRPr lang="en-US" sz="100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RF shield cover/S948C55557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Fixture of pasting sponge@main board（Back）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552266" y="1209801"/>
            <a:ext cx="7067734" cy="2682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dirty="0"/>
              <a:t>Place the main PCBA on the fixture,paste 4pcs thermal conductive silicone in the corresponding position as shows as the picture.</a:t>
            </a: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/>
          </a:p>
          <a:p>
            <a:pPr marL="342900" indent="-342900">
              <a:buFontTx/>
              <a:buAutoNum type="arabicPeriod"/>
            </a:pPr>
            <a:r>
              <a:rPr lang="en-US" dirty="0">
                <a:sym typeface="+mn-ea"/>
              </a:rPr>
              <a:t>Fasten the RF and BB shield cover as shows as the picture.</a:t>
            </a: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chemeClr val="tx2"/>
              </a:solidFill>
            </a:endParaRPr>
          </a:p>
          <a:p>
            <a:pPr marL="0" indent="0">
              <a:buFontTx/>
              <a:buNone/>
            </a:pPr>
            <a:endParaRPr lang="en-US" dirty="0">
              <a:solidFill>
                <a:schemeClr val="tx2"/>
              </a:solidFill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sz="1400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725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pic>
        <p:nvPicPr>
          <p:cNvPr id="142" name="图片 141"/>
          <p:cNvPicPr>
            <a:picLocks noChangeAspect="1"/>
          </p:cNvPicPr>
          <p:nvPr/>
        </p:nvPicPr>
        <p:blipFill>
          <a:blip r:embed="rId1"/>
          <a:srcRect l="16993" t="14678" r="20518" b="17556"/>
          <a:stretch>
            <a:fillRect/>
          </a:stretch>
        </p:blipFill>
        <p:spPr>
          <a:xfrm>
            <a:off x="238125" y="3204210"/>
            <a:ext cx="4265295" cy="22339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7" name="圆角矩形标注 136"/>
          <p:cNvSpPr/>
          <p:nvPr/>
        </p:nvSpPr>
        <p:spPr>
          <a:xfrm>
            <a:off x="2235835" y="5476240"/>
            <a:ext cx="1811655" cy="958215"/>
          </a:xfrm>
          <a:prstGeom prst="wedgeRoundRectCallout">
            <a:avLst>
              <a:gd name="adj1" fmla="val -1069"/>
              <a:gd name="adj2" fmla="val -150000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200">
                <a:solidFill>
                  <a:srgbClr val="FF0000"/>
                </a:solidFill>
              </a:rPr>
              <a:t>Paste 1PCS P160AN CPU thermal conductive silicone tape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138" name="圆角矩形标注 137"/>
          <p:cNvSpPr/>
          <p:nvPr/>
        </p:nvSpPr>
        <p:spPr>
          <a:xfrm>
            <a:off x="3922395" y="5779135"/>
            <a:ext cx="1970405" cy="866775"/>
          </a:xfrm>
          <a:prstGeom prst="wedgeRoundRectCallout">
            <a:avLst>
              <a:gd name="adj1" fmla="val -37366"/>
              <a:gd name="adj2" fmla="val -177519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200">
                <a:solidFill>
                  <a:srgbClr val="FF0000"/>
                </a:solidFill>
              </a:rPr>
              <a:t>Paste 1PCS P160AN DDR thermal conductive silicone tape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141" name="圆角矩形标注 140"/>
          <p:cNvSpPr/>
          <p:nvPr/>
        </p:nvSpPr>
        <p:spPr>
          <a:xfrm>
            <a:off x="552450" y="2497455"/>
            <a:ext cx="2024380" cy="877570"/>
          </a:xfrm>
          <a:prstGeom prst="wedgeRoundRectCallout">
            <a:avLst>
              <a:gd name="adj1" fmla="val 57653"/>
              <a:gd name="adj2" fmla="val 73806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200">
                <a:solidFill>
                  <a:srgbClr val="FF0000"/>
                </a:solidFill>
              </a:rPr>
              <a:t>Paste 1PCS P160AN PMIC thermal conductive silicone tape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148" name="圆角矩形标注 147"/>
          <p:cNvSpPr/>
          <p:nvPr/>
        </p:nvSpPr>
        <p:spPr>
          <a:xfrm>
            <a:off x="552450" y="5476240"/>
            <a:ext cx="1683385" cy="996315"/>
          </a:xfrm>
          <a:prstGeom prst="wedgeRoundRectCallout">
            <a:avLst>
              <a:gd name="adj1" fmla="val 20728"/>
              <a:gd name="adj2" fmla="val -155035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200">
                <a:solidFill>
                  <a:srgbClr val="FF0000"/>
                </a:solidFill>
              </a:rPr>
              <a:t>Paste 1PCS P160AN PA thermal conductive silicone tape</a:t>
            </a:r>
            <a:endParaRPr lang="en-US" altLang="zh-CN" sz="120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0" y="3375025"/>
            <a:ext cx="2788285" cy="1804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65"/>
          <p:cNvSpPr>
            <a:spLocks noChangeArrowheads="1"/>
          </p:cNvSpPr>
          <p:nvPr/>
        </p:nvSpPr>
        <p:spPr bwMode="auto">
          <a:xfrm>
            <a:off x="238125" y="185289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  <p:sp>
        <p:nvSpPr>
          <p:cNvPr id="6" name="圆角矩形标注 5"/>
          <p:cNvSpPr/>
          <p:nvPr/>
        </p:nvSpPr>
        <p:spPr>
          <a:xfrm>
            <a:off x="4534535" y="3114675"/>
            <a:ext cx="1683385" cy="594360"/>
          </a:xfrm>
          <a:prstGeom prst="wedgeRoundRectCallout">
            <a:avLst>
              <a:gd name="adj1" fmla="val -1414"/>
              <a:gd name="adj2" fmla="val 122020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200">
                <a:solidFill>
                  <a:srgbClr val="FF0000"/>
                </a:solidFill>
              </a:rPr>
              <a:t>Fasten the RF shield cover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5772150" y="5076825"/>
            <a:ext cx="1683385" cy="594360"/>
          </a:xfrm>
          <a:prstGeom prst="wedgeRoundRectCallout">
            <a:avLst>
              <a:gd name="adj1" fmla="val -20011"/>
              <a:gd name="adj2" fmla="val -93803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200">
                <a:solidFill>
                  <a:srgbClr val="FF0000"/>
                </a:solidFill>
              </a:rPr>
              <a:t>Fasten the BB shield cover</a:t>
            </a:r>
            <a:endParaRPr lang="en-US" altLang="zh-CN" sz="12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378065" y="1008380"/>
          <a:ext cx="2616835" cy="5484495"/>
        </p:xfrm>
        <a:graphic>
          <a:graphicData uri="http://schemas.openxmlformats.org/drawingml/2006/table">
            <a:tbl>
              <a:tblPr/>
              <a:tblGrid>
                <a:gridCol w="845185"/>
                <a:gridCol w="339090"/>
                <a:gridCol w="875030"/>
                <a:gridCol w="557530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M709-BDD000-008</a:t>
                      </a: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FPS connector sealed foam/S948C56095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M709-BDD000-010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Main FPC connector sealed foam/S948C55529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M709-BDD000-031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Rear camera connector sealed foam/S948C58598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M709-BDD000-007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side key connector sealed foam/S948C55837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M709-BDD000-005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Front camera connector sealed foam/S948C55835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M709-BDD000-001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Earphone socket  sealed adhesive@MB/S948C55818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1200" b="0" u="none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Fixture of pasting waterproof foam@MB</a:t>
                      </a:r>
                      <a:endParaRPr lang="zh-CN" altLang="en-US" sz="1200" b="0" u="none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552450" y="1209675"/>
            <a:ext cx="6825615" cy="2087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dirty="0"/>
              <a:t>Paste the  connector sealed foams on PCBA   as shows as the picture below</a:t>
            </a: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>
              <a:buFontTx/>
              <a:buAutoNum type="arabicPeriod"/>
            </a:pPr>
            <a:endParaRPr lang="en-US" altLang="zh-CN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FontTx/>
              <a:buNone/>
            </a:pPr>
            <a:endParaRPr lang="en-US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725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pic>
        <p:nvPicPr>
          <p:cNvPr id="472" name="图片 4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5125" y="2462530"/>
            <a:ext cx="4958715" cy="4450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5" name="圆角矩形标注 324"/>
          <p:cNvSpPr/>
          <p:nvPr/>
        </p:nvSpPr>
        <p:spPr>
          <a:xfrm>
            <a:off x="5183505" y="2661920"/>
            <a:ext cx="1559560" cy="799465"/>
          </a:xfrm>
          <a:prstGeom prst="wedgeRoundRectCallout">
            <a:avLst>
              <a:gd name="adj1" fmla="val -71867"/>
              <a:gd name="adj2" fmla="val 56513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>
                <a:solidFill>
                  <a:srgbClr val="FF0000"/>
                </a:solidFill>
              </a:rPr>
              <a:t>Paste 1pcs earphone socket sealed adhesive</a:t>
            </a:r>
            <a:endParaRPr lang="en-US" sz="1200">
              <a:solidFill>
                <a:srgbClr val="FF0000"/>
              </a:solidFill>
            </a:endParaRPr>
          </a:p>
        </p:txBody>
      </p:sp>
      <p:sp>
        <p:nvSpPr>
          <p:cNvPr id="376" name="圆角矩形标注 375"/>
          <p:cNvSpPr/>
          <p:nvPr/>
        </p:nvSpPr>
        <p:spPr>
          <a:xfrm>
            <a:off x="1634490" y="5672455"/>
            <a:ext cx="1519555" cy="977265"/>
          </a:xfrm>
          <a:prstGeom prst="wedgeRoundRectCallout">
            <a:avLst>
              <a:gd name="adj1" fmla="val -3155"/>
              <a:gd name="adj2" fmla="val -81319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200">
                <a:solidFill>
                  <a:srgbClr val="FF0000"/>
                </a:solidFill>
              </a:rPr>
              <a:t>Paste side key FPC connector sealed foam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479" name="圆角矩形标注 478"/>
          <p:cNvSpPr/>
          <p:nvPr/>
        </p:nvSpPr>
        <p:spPr>
          <a:xfrm>
            <a:off x="2661285" y="2462530"/>
            <a:ext cx="1586865" cy="1011555"/>
          </a:xfrm>
          <a:prstGeom prst="wedgeRoundRectCallout">
            <a:avLst>
              <a:gd name="adj1" fmla="val 55838"/>
              <a:gd name="adj2" fmla="val 99529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>
                <a:solidFill>
                  <a:srgbClr val="FF0000"/>
                </a:solidFill>
              </a:rPr>
              <a:t>Paste 1pcs "P160AN Front camera connector sealed foam"</a:t>
            </a:r>
            <a:endParaRPr lang="en-US" sz="1200">
              <a:solidFill>
                <a:srgbClr val="FF0000"/>
              </a:solidFill>
            </a:endParaRPr>
          </a:p>
        </p:txBody>
      </p:sp>
      <p:sp>
        <p:nvSpPr>
          <p:cNvPr id="480" name="圆角矩形标注 479"/>
          <p:cNvSpPr/>
          <p:nvPr/>
        </p:nvSpPr>
        <p:spPr>
          <a:xfrm>
            <a:off x="1218565" y="3964940"/>
            <a:ext cx="1576705" cy="975995"/>
          </a:xfrm>
          <a:prstGeom prst="wedgeRoundRectCallout">
            <a:avLst>
              <a:gd name="adj1" fmla="val 76459"/>
              <a:gd name="adj2" fmla="val -33929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>
                <a:solidFill>
                  <a:srgbClr val="FF0000"/>
                </a:solidFill>
              </a:rPr>
              <a:t>Paste 1pcs"P160AN rear camera connector seal foam"</a:t>
            </a:r>
            <a:endParaRPr lang="en-US" sz="1200">
              <a:solidFill>
                <a:srgbClr val="FF0000"/>
              </a:solidFill>
            </a:endParaRPr>
          </a:p>
        </p:txBody>
      </p:sp>
      <p:sp>
        <p:nvSpPr>
          <p:cNvPr id="484" name="圆角矩形 483"/>
          <p:cNvSpPr/>
          <p:nvPr/>
        </p:nvSpPr>
        <p:spPr>
          <a:xfrm>
            <a:off x="3203575" y="3779520"/>
            <a:ext cx="471805" cy="1028700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100"/>
          </a:p>
        </p:txBody>
      </p:sp>
      <p:sp>
        <p:nvSpPr>
          <p:cNvPr id="485" name="圆角矩形 484"/>
          <p:cNvSpPr/>
          <p:nvPr/>
        </p:nvSpPr>
        <p:spPr>
          <a:xfrm>
            <a:off x="3986530" y="3964940"/>
            <a:ext cx="570230" cy="276225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100"/>
          </a:p>
        </p:txBody>
      </p:sp>
      <p:sp>
        <p:nvSpPr>
          <p:cNvPr id="487" name="圆角矩形标注 486"/>
          <p:cNvSpPr/>
          <p:nvPr/>
        </p:nvSpPr>
        <p:spPr>
          <a:xfrm>
            <a:off x="3692525" y="6336665"/>
            <a:ext cx="1490980" cy="785495"/>
          </a:xfrm>
          <a:prstGeom prst="wedgeRoundRectCallout">
            <a:avLst>
              <a:gd name="adj1" fmla="val -12969"/>
              <a:gd name="adj2" fmla="val -99613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>
                <a:solidFill>
                  <a:srgbClr val="FF0000"/>
                </a:solidFill>
              </a:rPr>
              <a:t>Paste main FPC connector sealed foam</a:t>
            </a:r>
            <a:endParaRPr lang="en-US" sz="1200">
              <a:solidFill>
                <a:srgbClr val="FF0000"/>
              </a:solidFill>
            </a:endParaRPr>
          </a:p>
        </p:txBody>
      </p:sp>
      <p:sp>
        <p:nvSpPr>
          <p:cNvPr id="488" name="圆角矩形标注 487"/>
          <p:cNvSpPr/>
          <p:nvPr/>
        </p:nvSpPr>
        <p:spPr>
          <a:xfrm>
            <a:off x="5071110" y="4940935"/>
            <a:ext cx="1428115" cy="852805"/>
          </a:xfrm>
          <a:prstGeom prst="wedgeRoundRectCallout">
            <a:avLst>
              <a:gd name="adj1" fmla="val -57959"/>
              <a:gd name="adj2" fmla="val -87006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200">
                <a:solidFill>
                  <a:srgbClr val="FF0000"/>
                </a:solidFill>
              </a:rPr>
              <a:t>Paste finger print connector sealed foam</a:t>
            </a:r>
            <a:endParaRPr lang="en-US" altLang="zh-CN" sz="12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图片 316"/>
          <p:cNvPicPr>
            <a:picLocks noChangeAspect="1"/>
          </p:cNvPicPr>
          <p:nvPr/>
        </p:nvPicPr>
        <p:blipFill>
          <a:blip r:embed="rId1"/>
          <a:srcRect l="140" t="39832" r="7293" b="-9874"/>
          <a:stretch>
            <a:fillRect/>
          </a:stretch>
        </p:blipFill>
        <p:spPr>
          <a:xfrm>
            <a:off x="3616960" y="2816225"/>
            <a:ext cx="3204210" cy="2378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" name="圆角矩形标注 78"/>
          <p:cNvSpPr/>
          <p:nvPr/>
        </p:nvSpPr>
        <p:spPr>
          <a:xfrm>
            <a:off x="4212590" y="4481195"/>
            <a:ext cx="1515110" cy="621030"/>
          </a:xfrm>
          <a:prstGeom prst="wedgeRoundRectCallout">
            <a:avLst>
              <a:gd name="adj1" fmla="val -30656"/>
              <a:gd name="adj2" fmla="val -127518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200">
                <a:solidFill>
                  <a:srgbClr val="FF0000"/>
                </a:solidFill>
              </a:rPr>
              <a:t>Buckle the RF coaxial cable</a:t>
            </a:r>
            <a:endParaRPr lang="en-US" altLang="zh-CN" sz="1200">
              <a:solidFill>
                <a:srgbClr val="FF0000"/>
              </a:solidFill>
            </a:endParaRPr>
          </a:p>
        </p:txBody>
      </p:sp>
      <p:pic>
        <p:nvPicPr>
          <p:cNvPr id="471" name="图片 4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830" y="2777490"/>
            <a:ext cx="2991485" cy="2417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6" name="圆角矩形标注 485"/>
          <p:cNvSpPr/>
          <p:nvPr/>
        </p:nvSpPr>
        <p:spPr>
          <a:xfrm>
            <a:off x="628333" y="4966018"/>
            <a:ext cx="1580515" cy="708660"/>
          </a:xfrm>
          <a:prstGeom prst="wedgeRoundRectCallout">
            <a:avLst>
              <a:gd name="adj1" fmla="val 28526"/>
              <a:gd name="adj2" fmla="val -156986"/>
              <a:gd name="adj3" fmla="val 16667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clip" horzOverflow="clip" wrap="square" rtlCol="0" anchor="t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>
                <a:solidFill>
                  <a:srgbClr val="FF0000"/>
                </a:solidFill>
              </a:rPr>
              <a:t>Paste the BB nano carbon copper foil  </a:t>
            </a:r>
            <a:endParaRPr lang="en-US" sz="1200">
              <a:solidFill>
                <a:srgbClr val="FF0000"/>
              </a:solidFill>
            </a:endParaRPr>
          </a:p>
        </p:txBody>
      </p:sp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800" dirty="0">
                        <a:solidFill>
                          <a:srgbClr val="222222"/>
                        </a:solidFill>
                        <a:latin typeface="Roboto Condensed"/>
                        <a:ea typeface="Roboto Condensed"/>
                        <a:cs typeface="Roboto Condensed"/>
                        <a:sym typeface="Roboto Condensed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363460" y="1008380"/>
          <a:ext cx="2631440" cy="4566285"/>
        </p:xfrm>
        <a:graphic>
          <a:graphicData uri="http://schemas.openxmlformats.org/drawingml/2006/table">
            <a:tbl>
              <a:tblPr/>
              <a:tblGrid>
                <a:gridCol w="904240"/>
                <a:gridCol w="367977"/>
                <a:gridCol w="824032"/>
                <a:gridCol w="535191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EI06-320807-002</a:t>
                      </a: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RF coaxial cable/S948C55544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en-US" sz="12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M721-BDD001-004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main board BB nano copper foil/S948C55540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1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Fixture of pasting cooling copper foil@MB）</a:t>
                      </a: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       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552450" y="1209675"/>
            <a:ext cx="6811010" cy="1920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endParaRPr lang="en-US" dirty="0"/>
          </a:p>
          <a:p>
            <a:pPr marL="342900" indent="-342900">
              <a:buFontTx/>
              <a:buAutoNum type="arabicPeriod"/>
            </a:pP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Paste</a:t>
            </a: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 </a:t>
            </a:r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the BB nano carbon copper foil</a:t>
            </a: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 </a:t>
            </a:r>
            <a:r>
              <a:rPr lang="en-US" sz="1400" dirty="0">
                <a:sym typeface="+mn-ea"/>
              </a:rPr>
              <a:t>as shows as the picture 2</a:t>
            </a:r>
            <a:endParaRPr lang="en-US" sz="1400" dirty="0"/>
          </a:p>
          <a:p>
            <a:pPr marL="342900" indent="-342900">
              <a:buFontTx/>
              <a:buAutoNum type="arabicPeriod"/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>
              <a:buFontTx/>
              <a:buAutoNum type="arabicPeriod"/>
            </a:pP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Buckle the RF coaxial cable </a:t>
            </a: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 </a:t>
            </a:r>
            <a:r>
              <a:rPr lang="en-US" sz="1400" dirty="0">
                <a:sym typeface="+mn-ea"/>
              </a:rPr>
              <a:t>as shows as the picture 3</a:t>
            </a:r>
            <a:endParaRPr lang="en-US" sz="1400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</p:txBody>
      </p:sp>
      <p:sp>
        <p:nvSpPr>
          <p:cNvPr id="6" name="Rectangle 65"/>
          <p:cNvSpPr>
            <a:spLocks noChangeArrowheads="1"/>
          </p:cNvSpPr>
          <p:nvPr/>
        </p:nvSpPr>
        <p:spPr bwMode="auto">
          <a:xfrm>
            <a:off x="238125" y="147951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  <p:sp>
        <p:nvSpPr>
          <p:cNvPr id="7" name="Rectangle 65"/>
          <p:cNvSpPr>
            <a:spLocks noChangeArrowheads="1"/>
          </p:cNvSpPr>
          <p:nvPr/>
        </p:nvSpPr>
        <p:spPr bwMode="auto">
          <a:xfrm>
            <a:off x="238125" y="185289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  <p:sp>
        <p:nvSpPr>
          <p:cNvPr id="11" name="圆角矩形 10"/>
          <p:cNvSpPr/>
          <p:nvPr/>
        </p:nvSpPr>
        <p:spPr>
          <a:xfrm>
            <a:off x="1229360" y="3002280"/>
            <a:ext cx="298450" cy="34290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29360" y="3034030"/>
            <a:ext cx="298450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18" name="圆角矩形 17"/>
          <p:cNvSpPr/>
          <p:nvPr/>
        </p:nvSpPr>
        <p:spPr>
          <a:xfrm>
            <a:off x="4331970" y="3002280"/>
            <a:ext cx="298450" cy="34290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31970" y="3034030"/>
            <a:ext cx="298450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endParaRPr lang="en-US" altLang="zh-C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474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5135" y="2878455"/>
            <a:ext cx="3583940" cy="313817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8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sym typeface="+mn-ea"/>
                        </a:rPr>
                        <a:t> </a:t>
                      </a:r>
                      <a:endParaRPr lang="en-US" sz="8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Roboto Condensed"/>
                        <a:cs typeface="Roboto Condensed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035800" y="1008380"/>
          <a:ext cx="2959100" cy="4237990"/>
        </p:xfrm>
        <a:graphic>
          <a:graphicData uri="http://schemas.openxmlformats.org/drawingml/2006/table">
            <a:tbl>
              <a:tblPr/>
              <a:tblGrid>
                <a:gridCol w="1084580"/>
                <a:gridCol w="345643"/>
                <a:gridCol w="927343"/>
                <a:gridCol w="601534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N502-BDD002-010</a:t>
                      </a: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Receiver/S938C55975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M109-BDD133-000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Front housing-ASSY/S948C55798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19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389890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1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Pneumatic machine</a:t>
                      </a: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Press force:5N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Dwell time:8S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552450" y="1209675"/>
            <a:ext cx="6482715" cy="256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Assemble the receiver</a:t>
            </a: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 </a:t>
            </a:r>
            <a:r>
              <a:rPr lang="en-US" sz="1400" dirty="0">
                <a:sym typeface="+mn-ea"/>
              </a:rPr>
              <a:t>as shows as the picture</a:t>
            </a:r>
            <a:endParaRPr lang="en-US" sz="1400" dirty="0">
              <a:sym typeface="+mn-ea"/>
            </a:endParaRPr>
          </a:p>
          <a:p>
            <a:pPr marL="342900" indent="-342900">
              <a:buFontTx/>
              <a:buAutoNum type="arabicPeriod"/>
            </a:pPr>
            <a:endParaRPr lang="en-US" sz="1400" dirty="0">
              <a:sym typeface="+mn-ea"/>
            </a:endParaRPr>
          </a:p>
          <a:p>
            <a:pPr marL="342900" indent="-342900">
              <a:buFontTx/>
              <a:buAutoNum type="arabicPeriod"/>
            </a:pPr>
            <a:r>
              <a:rPr lang="en-US" sz="1400" dirty="0">
                <a:sym typeface="+mn-ea"/>
              </a:rPr>
              <a:t>Press the receiver by Pneumatic machine.</a:t>
            </a:r>
            <a:endParaRPr lang="en-US" sz="1400" dirty="0">
              <a:sym typeface="+mn-ea"/>
            </a:endParaRPr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>
              <a:buFontTx/>
              <a:buAutoNum type="arabicPeriod"/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725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sp>
        <p:nvSpPr>
          <p:cNvPr id="2974757" name="Line 52"/>
          <p:cNvSpPr/>
          <p:nvPr/>
        </p:nvSpPr>
        <p:spPr>
          <a:xfrm flipV="1">
            <a:off x="3070543" y="3463925"/>
            <a:ext cx="0" cy="53848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2" name="圆角矩形标注 235"/>
          <p:cNvSpPr>
            <a:spLocks noChangeArrowheads="1"/>
          </p:cNvSpPr>
          <p:nvPr/>
        </p:nvSpPr>
        <p:spPr>
          <a:xfrm>
            <a:off x="2348548" y="3899535"/>
            <a:ext cx="1582420" cy="70231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FF0000"/>
            </a:solidFill>
            <a:miter lim="800000"/>
          </a:ln>
        </p:spPr>
        <p:txBody>
          <a:bodyPr vertOverflow="clip" wrap="square" lIns="18288" tIns="0" rIns="0" bIns="0" anchor="ctr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ts val="1300"/>
              </a:lnSpc>
              <a:defRPr sz="1000"/>
            </a:pPr>
            <a:r>
              <a:rPr lang="zh-CN" altLang="en-US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The springs are loaded vertically with two bullets facing down</a:t>
            </a:r>
            <a:endParaRPr lang="zh-CN" altLang="en-US" sz="1200" b="0" i="0" strike="noStrike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7" name="图片 2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3100" y="4215765"/>
            <a:ext cx="2254250" cy="17100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图片 2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745" y="2463165"/>
            <a:ext cx="1552575" cy="1444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830" y="4215765"/>
            <a:ext cx="3943350" cy="228028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800">
                        <a:solidFill>
                          <a:srgbClr val="000000"/>
                        </a:solidFill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155180" y="1008380"/>
          <a:ext cx="2839720" cy="3891280"/>
        </p:xfrm>
        <a:graphic>
          <a:graphicData uri="http://schemas.openxmlformats.org/drawingml/2006/table">
            <a:tbl>
              <a:tblPr/>
              <a:tblGrid>
                <a:gridCol w="805180"/>
                <a:gridCol w="567377"/>
                <a:gridCol w="889910"/>
                <a:gridCol w="577253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M716-BDD000-000</a:t>
                      </a: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P=sensor rubber/S948C55810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551815" y="1242695"/>
            <a:ext cx="6603365" cy="19221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Assemble the P-sensor rubber</a:t>
            </a:r>
            <a:r>
              <a:rPr lang="en-US" sz="1400" dirty="0"/>
              <a:t> </a:t>
            </a:r>
            <a:r>
              <a:rPr lang="en-US" dirty="0"/>
              <a:t>as shows as the picture 1</a:t>
            </a: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725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sp>
        <p:nvSpPr>
          <p:cNvPr id="8" name="圆角矩形 7"/>
          <p:cNvSpPr/>
          <p:nvPr/>
        </p:nvSpPr>
        <p:spPr>
          <a:xfrm flipV="1">
            <a:off x="417830" y="4357370"/>
            <a:ext cx="298450" cy="37592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7830" y="4400550"/>
            <a:ext cx="298450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7" name="Line 58"/>
          <p:cNvSpPr/>
          <p:nvPr/>
        </p:nvSpPr>
        <p:spPr>
          <a:xfrm flipV="1">
            <a:off x="2217420" y="3098165"/>
            <a:ext cx="1068070" cy="38290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3" name="圆角矩形标注 235"/>
          <p:cNvSpPr>
            <a:spLocks noChangeArrowheads="1"/>
          </p:cNvSpPr>
          <p:nvPr/>
        </p:nvSpPr>
        <p:spPr>
          <a:xfrm>
            <a:off x="977900" y="3098165"/>
            <a:ext cx="1353820" cy="97663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FF0000"/>
            </a:solidFill>
            <a:miter lim="800000"/>
          </a:ln>
        </p:spPr>
        <p:txBody>
          <a:bodyPr vertOverflow="clip" wrap="square" lIns="18288" tIns="0" rIns="0" bIns="0" anchor="ctr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1">
              <a:lnSpc>
                <a:spcPts val="1300"/>
              </a:lnSpc>
              <a:defRPr sz="1000"/>
            </a:pPr>
            <a:r>
              <a:rPr lang="en-US" sz="1200" b="1" i="0" strike="noStrike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The big hole side should be assembled in left side</a:t>
            </a:r>
            <a:endParaRPr lang="en-US" sz="1200" b="1" i="0" strike="noStrike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Line 114"/>
          <p:cNvSpPr/>
          <p:nvPr/>
        </p:nvSpPr>
        <p:spPr>
          <a:xfrm rot="19440000" flipH="1" flipV="1">
            <a:off x="3314700" y="4171950"/>
            <a:ext cx="208280" cy="2109470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5" name="Line 114"/>
          <p:cNvSpPr/>
          <p:nvPr/>
        </p:nvSpPr>
        <p:spPr>
          <a:xfrm flipV="1">
            <a:off x="4084320" y="5091430"/>
            <a:ext cx="1795145" cy="834390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" name="圆角矩形标注 235"/>
          <p:cNvSpPr>
            <a:spLocks noChangeArrowheads="1"/>
          </p:cNvSpPr>
          <p:nvPr/>
        </p:nvSpPr>
        <p:spPr>
          <a:xfrm>
            <a:off x="2877820" y="5925820"/>
            <a:ext cx="1951355" cy="1258570"/>
          </a:xfrm>
          <a:prstGeom prst="roundRect">
            <a:avLst/>
          </a:prstGeom>
          <a:solidFill>
            <a:srgbClr val="FFFFFF"/>
          </a:solidFill>
          <a:ln w="6350">
            <a:solidFill>
              <a:srgbClr val="FF0000"/>
            </a:solidFill>
            <a:miter lim="800000"/>
          </a:ln>
        </p:spPr>
        <p:txBody>
          <a:bodyPr vertOverflow="clip" wrap="square" lIns="18288" tIns="0" rIns="0" bIns="0" anchor="ctr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/>
            <a:r>
              <a:rPr lang="en-US" altLang="zh-CN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After assembling the P-sensor rubber,inspect it from the side,can NOT see any obvious gap and slant</a:t>
            </a:r>
            <a:endParaRPr lang="en-US" altLang="zh-CN" sz="1200" b="1" i="0" strike="noStrike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 rot="20040000">
            <a:off x="4752340" y="284480"/>
            <a:ext cx="1715135" cy="645160"/>
          </a:xfrm>
          <a:prstGeom prst="rect">
            <a:avLst/>
          </a:prstGeom>
          <a:solidFill>
            <a:schemeClr val="bg1"/>
          </a:solidFill>
          <a:ln w="31750" cmpd="sng">
            <a:solidFill>
              <a:srgbClr val="0000FF"/>
            </a:solidFill>
            <a:prstDash val="dashDot"/>
          </a:ln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     </a:t>
            </a:r>
            <a:r>
              <a:rPr lang="en-US" altLang="zh-CN" sz="3600" b="1">
                <a:solidFill>
                  <a:srgbClr val="FF0000"/>
                </a:solidFill>
                <a:latin typeface="Calibri" panose="020F0502020204030204" pitchFamily="34" charset="0"/>
              </a:rPr>
              <a:t>CCP</a:t>
            </a:r>
            <a:endParaRPr lang="en-US" altLang="zh-CN" sz="36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889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3430" y="4759960"/>
            <a:ext cx="2780665" cy="22910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889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3463290"/>
            <a:ext cx="2751455" cy="216408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800">
                        <a:solidFill>
                          <a:srgbClr val="000000"/>
                        </a:solidFill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468235" y="1008380"/>
          <a:ext cx="2526665" cy="4130040"/>
        </p:xfrm>
        <a:graphic>
          <a:graphicData uri="http://schemas.openxmlformats.org/drawingml/2006/table">
            <a:tbl>
              <a:tblPr/>
              <a:tblGrid>
                <a:gridCol w="887095"/>
                <a:gridCol w="334000"/>
                <a:gridCol w="791638"/>
                <a:gridCol w="513932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M501-211413-130</a:t>
                      </a: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en-US" sz="1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Screw-1.M1.4X0.30X2.7L/S948C58595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377190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1200" b="0" u="none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Fixture of lock screws@main board</a:t>
                      </a: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PH000 DriveType 0.8±0.1kgfcm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551815" y="1242695"/>
            <a:ext cx="7050405" cy="19221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Assemble the main board into the front housing</a:t>
            </a:r>
            <a:r>
              <a:rPr lang="en-US" sz="1400" dirty="0"/>
              <a:t> </a:t>
            </a:r>
            <a:r>
              <a:rPr lang="en-US" dirty="0"/>
              <a:t>as shows as the picture 1</a:t>
            </a: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Drive 2pcs main board screws</a:t>
            </a: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 </a:t>
            </a:r>
            <a:r>
              <a:rPr lang="en-US" sz="1400" dirty="0">
                <a:sym typeface="+mn-ea"/>
              </a:rPr>
              <a:t>as shows as the picture 2</a:t>
            </a:r>
            <a:endParaRPr lang="en-US" altLang="zh-CN" sz="1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725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sp>
        <p:nvSpPr>
          <p:cNvPr id="6" name="Rectangle 65"/>
          <p:cNvSpPr>
            <a:spLocks noChangeArrowheads="1"/>
          </p:cNvSpPr>
          <p:nvPr/>
        </p:nvSpPr>
        <p:spPr bwMode="auto">
          <a:xfrm>
            <a:off x="238125" y="167001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  <p:sp>
        <p:nvSpPr>
          <p:cNvPr id="8" name="圆角矩形 7"/>
          <p:cNvSpPr/>
          <p:nvPr/>
        </p:nvSpPr>
        <p:spPr>
          <a:xfrm flipV="1">
            <a:off x="417830" y="3838575"/>
            <a:ext cx="298450" cy="37592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7830" y="3838575"/>
            <a:ext cx="298450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11" name="圆角矩形 10"/>
          <p:cNvSpPr/>
          <p:nvPr/>
        </p:nvSpPr>
        <p:spPr>
          <a:xfrm>
            <a:off x="4733290" y="4890135"/>
            <a:ext cx="298450" cy="34290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33290" y="4890135"/>
            <a:ext cx="298450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2968940" name="Line 88"/>
          <p:cNvSpPr/>
          <p:nvPr/>
        </p:nvSpPr>
        <p:spPr>
          <a:xfrm flipH="1">
            <a:off x="417830" y="2660015"/>
            <a:ext cx="906145" cy="2646680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4" name="圆角矩形标注 442"/>
          <p:cNvSpPr>
            <a:spLocks noChangeArrowheads="1"/>
          </p:cNvSpPr>
          <p:nvPr/>
        </p:nvSpPr>
        <p:spPr>
          <a:xfrm>
            <a:off x="1025525" y="2456815"/>
            <a:ext cx="2598420" cy="808355"/>
          </a:xfrm>
          <a:prstGeom prst="roundRect">
            <a:avLst/>
          </a:prstGeom>
          <a:solidFill>
            <a:srgbClr val="FFFFFF"/>
          </a:solidFill>
          <a:ln w="12700" algn="ctr">
            <a:solidFill>
              <a:srgbClr val="FF0000"/>
            </a:solidFill>
            <a:round/>
          </a:ln>
        </p:spPr>
        <p:txBody>
          <a:bodyPr vertOverflow="clip" wrap="square" lIns="18288" tIns="0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400"/>
              </a:lnSpc>
              <a:defRPr sz="1000"/>
            </a:pPr>
            <a:r>
              <a:rPr lang="zh-CN" altLang="en-US" sz="14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Align the positioning holes of the main board with the positioning </a:t>
            </a:r>
            <a:r>
              <a:rPr lang="en-US" altLang="zh-CN" sz="14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pillar </a:t>
            </a:r>
            <a:r>
              <a:rPr lang="zh-CN" altLang="en-US" sz="14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of the </a:t>
            </a:r>
            <a:r>
              <a:rPr lang="en-US" altLang="zh-CN" sz="14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front cover</a:t>
            </a:r>
            <a:endParaRPr lang="zh-CN" altLang="en-US" sz="1400" b="0" i="0" u="none" strike="noStrike" baseline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968916" name="Line 14895"/>
          <p:cNvSpPr/>
          <p:nvPr/>
        </p:nvSpPr>
        <p:spPr>
          <a:xfrm flipH="1" flipV="1">
            <a:off x="5219700" y="5752465"/>
            <a:ext cx="1000760" cy="9271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68917" name="Line 14895"/>
          <p:cNvSpPr/>
          <p:nvPr/>
        </p:nvSpPr>
        <p:spPr>
          <a:xfrm flipV="1">
            <a:off x="5628640" y="5809615"/>
            <a:ext cx="967105" cy="69596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5" name="AutoShape 18630"/>
          <p:cNvSpPr>
            <a:spLocks noChangeArrowheads="1"/>
          </p:cNvSpPr>
          <p:nvPr/>
        </p:nvSpPr>
        <p:spPr>
          <a:xfrm>
            <a:off x="5330190" y="6128385"/>
            <a:ext cx="1930400" cy="795655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</a:ln>
        </p:spPr>
        <p:txBody>
          <a:bodyPr vertOverflow="clip" wrap="square" lIns="27432" tIns="18288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300"/>
              </a:lnSpc>
              <a:defRPr sz="1000"/>
            </a:pPr>
            <a:r>
              <a:rPr lang="zh-CN" altLang="en-US" sz="14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2PCS motherboard screws have no leakage lock</a:t>
            </a:r>
            <a:endParaRPr lang="zh-CN" altLang="en-US" sz="1400" b="0" i="0" u="none" strike="noStrike" baseline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968919" name="Oval 69"/>
          <p:cNvSpPr/>
          <p:nvPr/>
        </p:nvSpPr>
        <p:spPr>
          <a:xfrm>
            <a:off x="4860608" y="5327968"/>
            <a:ext cx="469265" cy="586105"/>
          </a:xfrm>
          <a:prstGeom prst="ellipse">
            <a:avLst/>
          </a:prstGeom>
          <a:noFill/>
          <a:ln w="222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68922" name="Oval 69"/>
          <p:cNvSpPr/>
          <p:nvPr/>
        </p:nvSpPr>
        <p:spPr>
          <a:xfrm>
            <a:off x="6550978" y="5447348"/>
            <a:ext cx="523240" cy="479425"/>
          </a:xfrm>
          <a:prstGeom prst="ellipse">
            <a:avLst/>
          </a:prstGeom>
          <a:noFill/>
          <a:ln w="222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Line 88"/>
          <p:cNvSpPr/>
          <p:nvPr/>
        </p:nvSpPr>
        <p:spPr>
          <a:xfrm>
            <a:off x="2225675" y="3265170"/>
            <a:ext cx="526415" cy="405130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pic>
        <p:nvPicPr>
          <p:cNvPr id="8201" name="图片 3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5681980"/>
            <a:ext cx="1966913" cy="1535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椭圆 3"/>
          <p:cNvSpPr/>
          <p:nvPr/>
        </p:nvSpPr>
        <p:spPr>
          <a:xfrm>
            <a:off x="1120775" y="6421755"/>
            <a:ext cx="550863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3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2610" y="3463290"/>
            <a:ext cx="1480185" cy="1427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椭圆 16"/>
          <p:cNvSpPr/>
          <p:nvPr/>
        </p:nvSpPr>
        <p:spPr>
          <a:xfrm>
            <a:off x="3728085" y="4128135"/>
            <a:ext cx="508635" cy="431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8" name="文本框 17"/>
          <p:cNvSpPr txBox="1"/>
          <p:nvPr/>
        </p:nvSpPr>
        <p:spPr>
          <a:xfrm rot="20040000">
            <a:off x="4638040" y="254635"/>
            <a:ext cx="1715135" cy="645160"/>
          </a:xfrm>
          <a:prstGeom prst="rect">
            <a:avLst/>
          </a:prstGeom>
          <a:solidFill>
            <a:schemeClr val="bg1"/>
          </a:solidFill>
          <a:ln w="31750" cmpd="sng">
            <a:solidFill>
              <a:srgbClr val="0000FF"/>
            </a:solidFill>
            <a:prstDash val="dashDot"/>
          </a:ln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</a:rPr>
              <a:t>     </a:t>
            </a:r>
            <a:r>
              <a:rPr lang="en-US" altLang="zh-CN" sz="3600" b="1">
                <a:solidFill>
                  <a:srgbClr val="FF0000"/>
                </a:solidFill>
                <a:latin typeface="Calibri" panose="020F0502020204030204" pitchFamily="34" charset="0"/>
              </a:rPr>
              <a:t>CCP</a:t>
            </a:r>
            <a:endParaRPr lang="en-US" altLang="zh-CN" sz="36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653665" y="3670300"/>
            <a:ext cx="335915" cy="2571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7" name="椭圆 6"/>
          <p:cNvSpPr/>
          <p:nvPr/>
        </p:nvSpPr>
        <p:spPr>
          <a:xfrm>
            <a:off x="238125" y="5306695"/>
            <a:ext cx="335915" cy="2571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090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220" y="5133975"/>
            <a:ext cx="2540635" cy="1954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7120" y="2591435"/>
            <a:ext cx="3206750" cy="25425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8897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985" y="2593975"/>
            <a:ext cx="3284220" cy="254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8943" name="Line 95"/>
          <p:cNvSpPr/>
          <p:nvPr/>
        </p:nvSpPr>
        <p:spPr>
          <a:xfrm flipH="1" flipV="1">
            <a:off x="1732598" y="3229928"/>
            <a:ext cx="400050" cy="62674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" name="AutoShape 18630"/>
          <p:cNvSpPr>
            <a:spLocks noChangeArrowheads="1"/>
          </p:cNvSpPr>
          <p:nvPr/>
        </p:nvSpPr>
        <p:spPr>
          <a:xfrm>
            <a:off x="1733868" y="3574733"/>
            <a:ext cx="1684020" cy="959485"/>
          </a:xfrm>
          <a:prstGeom prst="wedgeRoundRectCallout">
            <a:avLst>
              <a:gd name="adj1" fmla="val 29789"/>
              <a:gd name="adj2" fmla="val 49528"/>
              <a:gd name="adj3" fmla="val 16667"/>
            </a:avLst>
          </a:prstGeom>
          <a:solidFill>
            <a:srgbClr val="FFFFFF"/>
          </a:solidFill>
          <a:ln w="9525">
            <a:solidFill>
              <a:srgbClr val="FF0000"/>
            </a:solidFill>
            <a:miter lim="800000"/>
          </a:ln>
        </p:spPr>
        <p:txBody>
          <a:bodyPr vertOverflow="clip" wrap="square" lIns="27432" tIns="18288" rIns="0" bIns="0" anchor="t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ts val="1300"/>
              </a:lnSpc>
            </a:pPr>
            <a:r>
              <a:rPr lang="zh-CN" altLang="en-US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+mj-ea"/>
              </a:rPr>
              <a:t>The front camera FPC is </a:t>
            </a:r>
            <a:r>
              <a:rPr lang="en-US" altLang="zh-CN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+mj-ea"/>
              </a:rPr>
              <a:t>buckled </a:t>
            </a:r>
            <a:r>
              <a:rPr lang="zh-CN" altLang="en-US" sz="1200" b="0" i="0" strike="noStrike">
                <a:solidFill>
                  <a:srgbClr val="000000"/>
                </a:solidFill>
                <a:latin typeface="Calibri" panose="020F0502020204030204" pitchFamily="34" charset="0"/>
                <a:ea typeface="+mj-ea"/>
              </a:rPr>
              <a:t> in the motherboard connector, and the buckle is not loose.</a:t>
            </a:r>
            <a:endParaRPr lang="zh-CN" altLang="en-US" sz="1200" b="0" i="0" strike="noStrike">
              <a:solidFill>
                <a:srgbClr val="000000"/>
              </a:solidFill>
              <a:latin typeface="Calibri" panose="020F0502020204030204" pitchFamily="34" charset="0"/>
              <a:ea typeface="+mj-ea"/>
            </a:endParaRPr>
          </a:p>
        </p:txBody>
      </p:sp>
      <p:graphicFrame>
        <p:nvGraphicFramePr>
          <p:cNvPr id="33" name="Group 123"/>
          <p:cNvGraphicFramePr>
            <a:graphicFrameLocks noGrp="1"/>
          </p:cNvGraphicFramePr>
          <p:nvPr/>
        </p:nvGraphicFramePr>
        <p:xfrm>
          <a:off x="0" y="473075"/>
          <a:ext cx="10052050" cy="441325"/>
        </p:xfrm>
        <a:graphic>
          <a:graphicData uri="http://schemas.openxmlformats.org/drawingml/2006/table">
            <a:tbl>
              <a:tblPr/>
              <a:tblGrid>
                <a:gridCol w="1571625"/>
                <a:gridCol w="695325"/>
                <a:gridCol w="1924050"/>
                <a:gridCol w="936625"/>
                <a:gridCol w="1531938"/>
                <a:gridCol w="703262"/>
                <a:gridCol w="469900"/>
                <a:gridCol w="682625"/>
                <a:gridCol w="779463"/>
                <a:gridCol w="757237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800">
                        <a:solidFill>
                          <a:srgbClr val="000000"/>
                        </a:solidFill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008" marR="64008" marT="27432" marB="2743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fld id="{7A14E69C-5D1A-4A95-AEDA-1A2D32E8FF20}" type="slidenum"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</a:fld>
                      <a:r>
                        <a:rPr kumimoji="0" 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679" marR="63679" marT="31839" marB="3183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524"/>
          <p:cNvGrpSpPr/>
          <p:nvPr/>
        </p:nvGrpSpPr>
        <p:grpSpPr bwMode="auto">
          <a:xfrm>
            <a:off x="8139113" y="1470025"/>
            <a:ext cx="1785937" cy="409575"/>
            <a:chOff x="3372" y="891"/>
            <a:chExt cx="1125" cy="258"/>
          </a:xfrm>
        </p:grpSpPr>
        <p:sp>
          <p:nvSpPr>
            <p:cNvPr id="24638" name="Rectangle 525"/>
            <p:cNvSpPr>
              <a:spLocks noChangeArrowheads="1"/>
            </p:cNvSpPr>
            <p:nvPr/>
          </p:nvSpPr>
          <p:spPr bwMode="auto">
            <a:xfrm>
              <a:off x="3372" y="1045"/>
              <a:ext cx="388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Attention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39" name="Freeform 526"/>
            <p:cNvSpPr/>
            <p:nvPr/>
          </p:nvSpPr>
          <p:spPr bwMode="auto">
            <a:xfrm>
              <a:off x="3507" y="893"/>
              <a:ext cx="133" cy="122"/>
            </a:xfrm>
            <a:custGeom>
              <a:avLst/>
              <a:gdLst>
                <a:gd name="T0" fmla="*/ 2147483647 w 26"/>
                <a:gd name="T1" fmla="*/ 2147483647 h 22"/>
                <a:gd name="T2" fmla="*/ 2147483647 w 26"/>
                <a:gd name="T3" fmla="*/ 0 h 22"/>
                <a:gd name="T4" fmla="*/ 0 w 26"/>
                <a:gd name="T5" fmla="*/ 2147483647 h 22"/>
                <a:gd name="T6" fmla="*/ 2147483647 w 26"/>
                <a:gd name="T7" fmla="*/ 2147483647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2"/>
                <a:gd name="T14" fmla="*/ 26 w 26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2">
                  <a:moveTo>
                    <a:pt x="26" y="22"/>
                  </a:moveTo>
                  <a:lnTo>
                    <a:pt x="13" y="0"/>
                  </a:lnTo>
                  <a:lnTo>
                    <a:pt x="0" y="22"/>
                  </a:lnTo>
                  <a:lnTo>
                    <a:pt x="26" y="22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0" name="Rectangle 527"/>
            <p:cNvSpPr>
              <a:spLocks noChangeArrowheads="1"/>
            </p:cNvSpPr>
            <p:nvPr/>
          </p:nvSpPr>
          <p:spPr bwMode="auto">
            <a:xfrm>
              <a:off x="3865" y="895"/>
              <a:ext cx="110" cy="120"/>
            </a:xfrm>
            <a:prstGeom prst="rect">
              <a:avLst/>
            </a:prstGeom>
            <a:solidFill>
              <a:srgbClr val="0000FF"/>
            </a:solidFill>
            <a:ln w="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641" name="Text Box 528"/>
            <p:cNvSpPr txBox="1">
              <a:spLocks noChangeArrowheads="1"/>
            </p:cNvSpPr>
            <p:nvPr/>
          </p:nvSpPr>
          <p:spPr bwMode="auto">
            <a:xfrm>
              <a:off x="3730" y="1026"/>
              <a:ext cx="429" cy="1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3679" tIns="31839" rIns="63679" bIns="31839"/>
            <a:lstStyle/>
            <a:p>
              <a:pPr defTabSz="636270"/>
              <a:r>
                <a:rPr lang="en-US" sz="900" b="1">
                  <a:latin typeface="Calibri" panose="020F0502020204030204" pitchFamily="34" charset="0"/>
                  <a:cs typeface="Times New Roman" panose="02020603050405020304" pitchFamily="18" charset="0"/>
                </a:rPr>
                <a:t>Operation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2" name="Rectangle 529"/>
            <p:cNvSpPr>
              <a:spLocks noChangeArrowheads="1"/>
            </p:cNvSpPr>
            <p:nvPr/>
          </p:nvSpPr>
          <p:spPr bwMode="auto">
            <a:xfrm>
              <a:off x="4087" y="1046"/>
              <a:ext cx="410" cy="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ctr" defTabSz="636270"/>
              <a:r>
                <a:rPr lang="en-US" sz="900" b="1">
                  <a:solidFill>
                    <a:srgbClr val="0000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Verification</a:t>
              </a:r>
              <a:endParaRPr lang="en-US" sz="900" b="1">
                <a:latin typeface="Calibri" panose="020F0502020204030204" pitchFamily="34" charset="0"/>
              </a:endParaRPr>
            </a:p>
          </p:txBody>
        </p:sp>
        <p:sp>
          <p:nvSpPr>
            <p:cNvPr id="24643" name="Oval 530"/>
            <p:cNvSpPr>
              <a:spLocks noChangeArrowheads="1"/>
            </p:cNvSpPr>
            <p:nvPr/>
          </p:nvSpPr>
          <p:spPr bwMode="auto">
            <a:xfrm>
              <a:off x="4216" y="891"/>
              <a:ext cx="122" cy="126"/>
            </a:xfrm>
            <a:prstGeom prst="ellipse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12" name="Group 469"/>
          <p:cNvGraphicFramePr>
            <a:graphicFrameLocks noGrp="1"/>
          </p:cNvGraphicFramePr>
          <p:nvPr/>
        </p:nvGraphicFramePr>
        <p:xfrm>
          <a:off x="7482840" y="1008380"/>
          <a:ext cx="2512695" cy="4253230"/>
        </p:xfrm>
        <a:graphic>
          <a:graphicData uri="http://schemas.openxmlformats.org/drawingml/2006/table">
            <a:tbl>
              <a:tblPr/>
              <a:tblGrid>
                <a:gridCol w="924560"/>
                <a:gridCol w="290195"/>
                <a:gridCol w="787400"/>
                <a:gridCol w="510540"/>
              </a:tblGrid>
              <a:tr h="34607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Symbols</a:t>
                      </a: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74675">
                <a:tc gridSpan="4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355600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Material List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39713"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Tinno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5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Description / Lenovo PN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Qty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94665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2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N706-BDD000-000</a:t>
                      </a:r>
                      <a:endParaRPr lang="en-US" altLang="zh-CN" sz="12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Front camera/S928C55971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  <a:sym typeface="+mn-ea"/>
                        </a:rPr>
                        <a:t>M701-BDD000-001</a:t>
                      </a:r>
                      <a:endParaRPr lang="en-US" sz="100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Shielding cover insulation tape/S948C55833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1950">
                <a:tc>
                  <a:txBody>
                    <a:bodyPr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P316-BC8000-000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Waterproof label/S948C56754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925">
                <a:tc gridSpan="4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Tools/ Equipment</a:t>
                      </a: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282575"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05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Parameters</a:t>
                      </a:r>
                      <a:endParaRPr kumimoji="0" lang="en-US" sz="105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altLang="zh-CN" sz="1200" b="0" u="none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0" marR="0" marT="0" marB="0" vert="horz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404813"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57890" marR="57890" marT="28093" marB="280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3627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890" marR="57890" marT="28093" marB="28093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4630" name="TextBox 25"/>
          <p:cNvSpPr txBox="1">
            <a:spLocks noChangeArrowheads="1"/>
          </p:cNvSpPr>
          <p:nvPr/>
        </p:nvSpPr>
        <p:spPr bwMode="auto">
          <a:xfrm>
            <a:off x="551815" y="1242695"/>
            <a:ext cx="6797040" cy="2562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Assemble the front camera into the main board</a:t>
            </a:r>
            <a:r>
              <a:rPr lang="en-US" sz="1400" dirty="0"/>
              <a:t> </a:t>
            </a:r>
            <a:r>
              <a:rPr lang="en-US" dirty="0"/>
              <a:t>as shows as the picture 1</a:t>
            </a:r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Paste</a:t>
            </a: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2 PCS shielding cover insulation </a:t>
            </a:r>
            <a:r>
              <a:rPr lang="en-US" altLang="zh-CN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tape on the shiled cover</a:t>
            </a:r>
            <a:r>
              <a:rPr lang="zh-CN" altLang="en-US" sz="140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 </a:t>
            </a:r>
            <a:r>
              <a:rPr lang="en-US" sz="1400" dirty="0">
                <a:sym typeface="+mn-ea"/>
              </a:rPr>
              <a:t>as shows as the picture 2</a:t>
            </a:r>
            <a:endParaRPr lang="en-US" sz="1400" dirty="0">
              <a:sym typeface="+mn-ea"/>
            </a:endParaRPr>
          </a:p>
          <a:p>
            <a:pPr marL="342900" indent="-342900">
              <a:buFontTx/>
              <a:buAutoNum type="arabicPeriod"/>
            </a:pPr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>
              <a:buFontTx/>
              <a:buAutoNum type="arabicPeriod"/>
            </a:pPr>
            <a:r>
              <a:rPr lang="en-US" sz="1400" dirty="0">
                <a:sym typeface="+mn-ea"/>
              </a:rPr>
              <a:t>Paste 1pcs waterproof label on the earphone socket as shows as the picture 3</a:t>
            </a:r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>
              <a:buFontTx/>
              <a:buNone/>
            </a:pPr>
            <a:endParaRPr lang="en-US" sz="1400" dirty="0"/>
          </a:p>
          <a:p>
            <a:pPr marL="342900" indent="-342900"/>
            <a:endParaRPr lang="en-US" altLang="zh-CN" b="0" i="0" strike="noStrike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/>
            <a:endParaRPr lang="en-US" dirty="0"/>
          </a:p>
          <a:p>
            <a:pPr marL="342900" indent="-342900">
              <a:buFontTx/>
              <a:buAutoNum type="arabicPeriod"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</a:pPr>
            <a:endParaRPr lang="en-US" dirty="0"/>
          </a:p>
        </p:txBody>
      </p:sp>
      <p:sp>
        <p:nvSpPr>
          <p:cNvPr id="24633" name="Rectangle 65"/>
          <p:cNvSpPr>
            <a:spLocks noChangeArrowheads="1"/>
          </p:cNvSpPr>
          <p:nvPr/>
        </p:nvSpPr>
        <p:spPr bwMode="auto">
          <a:xfrm>
            <a:off x="238125" y="12725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en-US"/>
          </a:p>
        </p:txBody>
      </p:sp>
      <p:sp>
        <p:nvSpPr>
          <p:cNvPr id="6" name="Rectangle 65"/>
          <p:cNvSpPr>
            <a:spLocks noChangeArrowheads="1"/>
          </p:cNvSpPr>
          <p:nvPr/>
        </p:nvSpPr>
        <p:spPr bwMode="auto">
          <a:xfrm>
            <a:off x="238125" y="167001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  <p:sp>
        <p:nvSpPr>
          <p:cNvPr id="8" name="圆角矩形 7"/>
          <p:cNvSpPr/>
          <p:nvPr/>
        </p:nvSpPr>
        <p:spPr>
          <a:xfrm flipV="1">
            <a:off x="253365" y="2898140"/>
            <a:ext cx="298450" cy="37592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3365" y="2898140"/>
            <a:ext cx="298450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11" name="圆角矩形 10"/>
          <p:cNvSpPr/>
          <p:nvPr/>
        </p:nvSpPr>
        <p:spPr>
          <a:xfrm>
            <a:off x="3999865" y="2940685"/>
            <a:ext cx="298450" cy="34290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99865" y="2940685"/>
            <a:ext cx="298450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18" name="圆角矩形 17"/>
          <p:cNvSpPr/>
          <p:nvPr/>
        </p:nvSpPr>
        <p:spPr>
          <a:xfrm>
            <a:off x="2600960" y="6483985"/>
            <a:ext cx="298450" cy="342900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6362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00960" y="6483985"/>
            <a:ext cx="298450" cy="289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17" name="矩形 63"/>
          <p:cNvSpPr/>
          <p:nvPr/>
        </p:nvSpPr>
        <p:spPr>
          <a:xfrm>
            <a:off x="4808855" y="3975100"/>
            <a:ext cx="440690" cy="3752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矩形 64"/>
          <p:cNvSpPr/>
          <p:nvPr/>
        </p:nvSpPr>
        <p:spPr>
          <a:xfrm>
            <a:off x="5141595" y="4463415"/>
            <a:ext cx="436880" cy="3937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Line 5322"/>
          <p:cNvSpPr/>
          <p:nvPr/>
        </p:nvSpPr>
        <p:spPr>
          <a:xfrm rot="18900000" flipH="1" flipV="1">
            <a:off x="5374640" y="4280535"/>
            <a:ext cx="1291590" cy="3365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0" name="AutoShape 37"/>
          <p:cNvSpPr>
            <a:spLocks noChangeArrowheads="1"/>
          </p:cNvSpPr>
          <p:nvPr/>
        </p:nvSpPr>
        <p:spPr>
          <a:xfrm>
            <a:off x="5483225" y="2591118"/>
            <a:ext cx="1694815" cy="1753235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</a:ln>
        </p:spPr>
        <p:txBody>
          <a:bodyPr vertOverflow="clip" wrap="square" lIns="27432" tIns="18288" rIns="0" bIns="0" anchor="ctr" upright="1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300"/>
              </a:lnSpc>
              <a:defRPr sz="1000"/>
            </a:pPr>
            <a:r>
              <a:rPr lang="en-US" altLang="zh-CN" sz="1400" b="0" i="0" strike="noStrike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Paste2</a:t>
            </a:r>
            <a:r>
              <a:rPr lang="zh-CN" altLang="en-US" sz="1400" b="0" i="0" strike="noStrike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 PCS shielding cover insulation </a:t>
            </a:r>
            <a:r>
              <a:rPr lang="en-US" altLang="zh-CN" sz="1400" b="0" i="0" strike="noStrike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tape</a:t>
            </a:r>
            <a:r>
              <a:rPr lang="zh-CN" altLang="en-US" sz="1400" b="0" i="0" strike="noStrike">
                <a:solidFill>
                  <a:srgbClr val="000000"/>
                </a:solidFill>
                <a:latin typeface="Calibri" panose="020F0502020204030204" pitchFamily="34" charset="0"/>
                <a:ea typeface="+mn-ea"/>
              </a:rPr>
              <a:t> to the corresponding position of the shielding cover; do not stick the skew and wrinkle</a:t>
            </a:r>
            <a:endParaRPr lang="zh-CN" altLang="en-US" sz="1400" b="0" i="0" strike="noStrike">
              <a:solidFill>
                <a:srgbClr val="000000"/>
              </a:solidFill>
              <a:latin typeface="Calibri" panose="020F0502020204030204" pitchFamily="34" charset="0"/>
              <a:ea typeface="+mn-ea"/>
            </a:endParaRPr>
          </a:p>
        </p:txBody>
      </p:sp>
      <p:sp>
        <p:nvSpPr>
          <p:cNvPr id="2960911" name="Line 14895"/>
          <p:cNvSpPr/>
          <p:nvPr/>
        </p:nvSpPr>
        <p:spPr>
          <a:xfrm flipV="1">
            <a:off x="3277235" y="5501640"/>
            <a:ext cx="599440" cy="71374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2" name="椭圆 67"/>
          <p:cNvSpPr/>
          <p:nvPr/>
        </p:nvSpPr>
        <p:spPr>
          <a:xfrm>
            <a:off x="3851910" y="5410835"/>
            <a:ext cx="147955" cy="133985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sp>
        <p:nvSpPr>
          <p:cNvPr id="24" name="AutoShape 37"/>
          <p:cNvSpPr>
            <a:spLocks noChangeArrowheads="1"/>
          </p:cNvSpPr>
          <p:nvPr/>
        </p:nvSpPr>
        <p:spPr>
          <a:xfrm>
            <a:off x="4244975" y="5598795"/>
            <a:ext cx="1626235" cy="1228090"/>
          </a:xfrm>
          <a:prstGeom prst="round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</a:ln>
        </p:spPr>
        <p:txBody>
          <a:bodyPr vertOverflow="clip" wrap="square" lIns="27432" tIns="18288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ts val="1300"/>
              </a:lnSpc>
              <a:defRPr sz="1000"/>
            </a:pPr>
            <a:r>
              <a:rPr lang="zh-CN" altLang="en-US" b="0" i="0" u="none" strike="noStrike" baseline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Place </a:t>
            </a:r>
            <a:r>
              <a:rPr lang="en-US" altLang="zh-CN" b="0" i="0" u="none" strike="noStrike" baseline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b="0" i="0" u="none" strike="noStrike" baseline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PCS waterproof label on the corresponding position on the </a:t>
            </a:r>
            <a:r>
              <a:rPr lang="en-US" altLang="zh-CN" b="0" i="0" u="none" strike="noStrike" baseline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earphone socket </a:t>
            </a:r>
            <a:r>
              <a:rPr lang="zh-CN" altLang="en-US" b="0" i="0" u="none" strike="noStrike" baseline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as shown </a:t>
            </a:r>
            <a:r>
              <a:rPr lang="en-US" altLang="zh-CN" b="0" i="0" u="none" strike="noStrike" baseline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as the picture</a:t>
            </a:r>
            <a:endParaRPr lang="en-US" altLang="zh-CN" b="0" i="0" u="none" strike="noStrike" baseline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Rectangle 65"/>
          <p:cNvSpPr>
            <a:spLocks noChangeArrowheads="1"/>
          </p:cNvSpPr>
          <p:nvPr/>
        </p:nvSpPr>
        <p:spPr bwMode="auto">
          <a:xfrm>
            <a:off x="238125" y="2085300"/>
            <a:ext cx="179388" cy="1905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miter lim="800000"/>
          </a:ln>
        </p:spPr>
        <p:txBody>
          <a:bodyPr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0" marR="0" indent="0" algn="l" defTabSz="6362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6362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24229</Words>
  <Application>WPS 演示</Application>
  <PresentationFormat>自定义</PresentationFormat>
  <Paragraphs>2609</Paragraphs>
  <Slides>28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MS Song</vt:lpstr>
      <vt:lpstr>Times New Roman</vt:lpstr>
      <vt:lpstr>Arial</vt:lpstr>
      <vt:lpstr>Roboto Condensed</vt:lpstr>
      <vt:lpstr>微软雅黑</vt:lpstr>
      <vt:lpstr>Segoe Print</vt:lpstr>
      <vt:lpstr>Default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Motorola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wljm42</dc:creator>
  <cp:lastModifiedBy>tim.peng</cp:lastModifiedBy>
  <cp:revision>4342</cp:revision>
  <dcterms:created xsi:type="dcterms:W3CDTF">2009-05-07T21:20:00Z</dcterms:created>
  <dcterms:modified xsi:type="dcterms:W3CDTF">2019-07-18T21:21:43Z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2052-10.8.0.5715</vt:lpwstr>
  </property>
</Properties>
</file>